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5"/>
  </p:notesMasterIdLst>
  <p:handoutMasterIdLst>
    <p:handoutMasterId r:id="rId56"/>
  </p:handoutMasterIdLst>
  <p:sldIdLst>
    <p:sldId id="639" r:id="rId2"/>
    <p:sldId id="550" r:id="rId3"/>
    <p:sldId id="552" r:id="rId4"/>
    <p:sldId id="553" r:id="rId5"/>
    <p:sldId id="555" r:id="rId6"/>
    <p:sldId id="554" r:id="rId7"/>
    <p:sldId id="586" r:id="rId8"/>
    <p:sldId id="587" r:id="rId9"/>
    <p:sldId id="556" r:id="rId10"/>
    <p:sldId id="557" r:id="rId11"/>
    <p:sldId id="588" r:id="rId12"/>
    <p:sldId id="589" r:id="rId13"/>
    <p:sldId id="590" r:id="rId14"/>
    <p:sldId id="591" r:id="rId15"/>
    <p:sldId id="592" r:id="rId16"/>
    <p:sldId id="593" r:id="rId17"/>
    <p:sldId id="594" r:id="rId18"/>
    <p:sldId id="595" r:id="rId19"/>
    <p:sldId id="596" r:id="rId20"/>
    <p:sldId id="597" r:id="rId21"/>
    <p:sldId id="558" r:id="rId22"/>
    <p:sldId id="559" r:id="rId23"/>
    <p:sldId id="560" r:id="rId24"/>
    <p:sldId id="561" r:id="rId25"/>
    <p:sldId id="573" r:id="rId26"/>
    <p:sldId id="598" r:id="rId27"/>
    <p:sldId id="599" r:id="rId28"/>
    <p:sldId id="574" r:id="rId29"/>
    <p:sldId id="575" r:id="rId30"/>
    <p:sldId id="601" r:id="rId31"/>
    <p:sldId id="600" r:id="rId32"/>
    <p:sldId id="602" r:id="rId33"/>
    <p:sldId id="603" r:id="rId34"/>
    <p:sldId id="604" r:id="rId35"/>
    <p:sldId id="619" r:id="rId36"/>
    <p:sldId id="620" r:id="rId37"/>
    <p:sldId id="605" r:id="rId38"/>
    <p:sldId id="606" r:id="rId39"/>
    <p:sldId id="607" r:id="rId40"/>
    <p:sldId id="621" r:id="rId41"/>
    <p:sldId id="622" r:id="rId42"/>
    <p:sldId id="608" r:id="rId43"/>
    <p:sldId id="609" r:id="rId44"/>
    <p:sldId id="610" r:id="rId45"/>
    <p:sldId id="611" r:id="rId46"/>
    <p:sldId id="612" r:id="rId47"/>
    <p:sldId id="613" r:id="rId48"/>
    <p:sldId id="614" r:id="rId49"/>
    <p:sldId id="615" r:id="rId50"/>
    <p:sldId id="618" r:id="rId51"/>
    <p:sldId id="585" r:id="rId52"/>
    <p:sldId id="583" r:id="rId53"/>
    <p:sldId id="640" r:id="rId54"/>
  </p:sldIdLst>
  <p:sldSz cx="9144000" cy="6858000" type="screen4x3"/>
  <p:notesSz cx="6858000" cy="9144000"/>
  <p:custDataLst>
    <p:tags r:id="rId57"/>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3">
          <p15:clr>
            <a:srgbClr val="A4A3A4"/>
          </p15:clr>
        </p15:guide>
        <p15:guide id="2" orient="horz" pos="3074">
          <p15:clr>
            <a:srgbClr val="A4A3A4"/>
          </p15:clr>
        </p15:guide>
        <p15:guide id="3" pos="2858">
          <p15:clr>
            <a:srgbClr val="A4A3A4"/>
          </p15:clr>
        </p15:guide>
      </p15:sldGuideLst>
    </p:ext>
    <p:ext uri="{2D200454-40CA-4A62-9FC3-DE9A4176ACB9}">
      <p15:notesGuideLst xmlns:p15="http://schemas.microsoft.com/office/powerpoint/2012/main">
        <p15:guide id="1" orient="horz" pos="2924">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83B8"/>
    <a:srgbClr val="0E9CDE"/>
    <a:srgbClr val="FFFFFF"/>
    <a:srgbClr val="0B7BAD"/>
    <a:srgbClr val="EDF5FD"/>
    <a:srgbClr val="E2F5FE"/>
    <a:srgbClr val="EBF9EC"/>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85264" autoAdjust="0"/>
  </p:normalViewPr>
  <p:slideViewPr>
    <p:cSldViewPr>
      <p:cViewPr varScale="1">
        <p:scale>
          <a:sx n="70" d="100"/>
          <a:sy n="70" d="100"/>
        </p:scale>
        <p:origin x="3432" y="-48"/>
      </p:cViewPr>
      <p:guideLst>
        <p:guide orient="horz" pos="2193"/>
        <p:guide orient="horz" pos="3074"/>
        <p:guide pos="2858"/>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878" y="-78"/>
      </p:cViewPr>
      <p:guideLst>
        <p:guide orient="horz" pos="2924"/>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atin typeface="Tahoma" panose="020B0604030504040204"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atin typeface="Tahoma" panose="020B0604030504040204" pitchFamily="34" charset="0"/>
                <a:ea typeface="+mn-ea"/>
              </a:defRPr>
            </a:lvl1pPr>
          </a:lstStyle>
          <a:p>
            <a:pPr>
              <a:defRPr/>
            </a:pPr>
            <a:endParaRPr lang="en-US" altLang="zh-CN"/>
          </a:p>
        </p:txBody>
      </p:sp>
      <p:sp>
        <p:nvSpPr>
          <p:cNvPr id="4608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pitchFamily="34" charset="0"/>
                <a:ea typeface="+mn-ea"/>
              </a:defRPr>
            </a:lvl1pPr>
          </a:lstStyle>
          <a:p>
            <a:pPr>
              <a:defRPr/>
            </a:pPr>
            <a:fld id="{432E5353-F470-4CF4-B364-9BEB68DE1F29}"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atin typeface="Tahoma" panose="020B0604030504040204"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pitchFamily="34" charset="0"/>
                <a:ea typeface="+mn-ea"/>
              </a:defRPr>
            </a:lvl1pPr>
          </a:lstStyle>
          <a:p>
            <a:pPr>
              <a:defRPr/>
            </a:pPr>
            <a:endParaRPr lang="en-US" altLang="zh-CN"/>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atin typeface="Tahoma" panose="020B0604030504040204"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pitchFamily="34" charset="0"/>
                <a:ea typeface="+mn-ea"/>
              </a:defRPr>
            </a:lvl1pPr>
          </a:lstStyle>
          <a:p>
            <a:pPr>
              <a:defRPr/>
            </a:pPr>
            <a:fld id="{980B94A9-9180-4A8E-87AA-CBEE5593F035}"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386" name="幻灯片图像占位符 4097"/>
          <p:cNvSpPr>
            <a:spLocks noGrp="1" noRot="1" noChangeAspect="1" noTextEdit="1"/>
          </p:cNvSpPr>
          <p:nvPr>
            <p:ph type="sldImg"/>
          </p:nvPr>
        </p:nvSpPr>
        <p:spPr/>
      </p:sp>
      <p:sp>
        <p:nvSpPr>
          <p:cNvPr id="16387" name="文本占位符 4098"/>
          <p:cNvSpPr>
            <a:spLocks noGrp="1"/>
          </p:cNvSpPr>
          <p:nvPr>
            <p:ph type="body"/>
          </p:nvPr>
        </p:nvSpPr>
        <p:spPr/>
        <p:txBody>
          <a:bodyPr wrap="square" lIns="91440" tIns="45720" rIns="91440" bIns="45720" anchor="ctr"/>
          <a:lstStyle/>
          <a:p>
            <a:pPr lvl="0"/>
            <a:r>
              <a:rPr lang="zh-CN" altLang="en-US" sz="1000" dirty="0">
                <a:latin typeface="微软雅黑" panose="020B0503020204020204" pitchFamily="34" charset="-122"/>
                <a:ea typeface="微软雅黑" panose="020B0503020204020204" pitchFamily="34" charset="-122"/>
              </a:rPr>
              <a:t>         </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a:t>
            </a:r>
            <a:r>
              <a:rPr lang="en-US" altLang="zh-CN" dirty="0"/>
              <a:t>CSS</a:t>
            </a:r>
            <a:r>
              <a:rPr lang="zh-CN" altLang="en-US" dirty="0"/>
              <a:t>样式如何在</a:t>
            </a:r>
            <a:r>
              <a:rPr lang="en-US" altLang="zh-CN" dirty="0"/>
              <a:t>HTML</a:t>
            </a:r>
            <a:r>
              <a:rPr lang="zh-CN" altLang="en-US" dirty="0"/>
              <a:t>中应用，引入</a:t>
            </a:r>
            <a:r>
              <a:rPr lang="en-US" altLang="zh-CN" dirty="0"/>
              <a:t>style</a:t>
            </a:r>
            <a:r>
              <a:rPr lang="zh-CN" altLang="en-US" dirty="0"/>
              <a:t>标签</a:t>
            </a:r>
            <a:r>
              <a:rPr lang="zh-CN" altLang="en-US" baseline="0" dirty="0"/>
              <a:t>的应用</a:t>
            </a:r>
            <a:endParaRPr lang="en-US" altLang="zh-CN" baseline="0" dirty="0"/>
          </a:p>
          <a:p>
            <a:r>
              <a:rPr lang="en-US" altLang="zh-CN" baseline="0" dirty="0"/>
              <a:t>2</a:t>
            </a:r>
            <a:r>
              <a:rPr lang="zh-CN" altLang="en-US" baseline="0" dirty="0"/>
              <a:t>、讲解</a:t>
            </a:r>
            <a:r>
              <a:rPr lang="en-US" altLang="zh-CN" baseline="0" dirty="0"/>
              <a:t>style</a:t>
            </a:r>
            <a:r>
              <a:rPr lang="zh-CN" altLang="en-US" baseline="0" dirty="0"/>
              <a:t>标签</a:t>
            </a:r>
            <a:r>
              <a:rPr lang="zh-CN" altLang="en-US" b="0" baseline="0" dirty="0"/>
              <a:t>，说明</a:t>
            </a:r>
            <a:r>
              <a:rPr lang="en-US" altLang="zh-CN" b="0" dirty="0">
                <a:solidFill>
                  <a:srgbClr val="FF0000"/>
                </a:solidFill>
              </a:rPr>
              <a:t>type=“text/</a:t>
            </a:r>
            <a:r>
              <a:rPr lang="en-US" altLang="zh-CN" b="0" dirty="0" err="1">
                <a:solidFill>
                  <a:srgbClr val="FF0000"/>
                </a:solidFill>
              </a:rPr>
              <a:t>css</a:t>
            </a:r>
            <a:r>
              <a:rPr lang="zh-CN" altLang="en-US" b="0" dirty="0">
                <a:solidFill>
                  <a:srgbClr val="FF0000"/>
                </a:solidFill>
              </a:rPr>
              <a:t>的用法</a:t>
            </a:r>
            <a:endParaRPr lang="en-US" altLang="zh-CN" b="0" dirty="0">
              <a:solidFill>
                <a:srgbClr val="FF0000"/>
              </a:solidFill>
            </a:endParaRPr>
          </a:p>
          <a:p>
            <a:r>
              <a:rPr lang="en-US" altLang="zh-CN" b="0" dirty="0">
                <a:solidFill>
                  <a:srgbClr val="FF0000"/>
                </a:solidFill>
              </a:rPr>
              <a:t>3</a:t>
            </a:r>
            <a:r>
              <a:rPr lang="zh-CN" altLang="en-US" b="0" dirty="0">
                <a:solidFill>
                  <a:srgbClr val="FF0000"/>
                </a:solidFill>
              </a:rPr>
              <a:t>、说明</a:t>
            </a:r>
            <a:r>
              <a:rPr lang="en-US" altLang="zh-CN" b="0" dirty="0">
                <a:solidFill>
                  <a:srgbClr val="FF0000"/>
                </a:solidFill>
              </a:rPr>
              <a:t>style</a:t>
            </a:r>
            <a:r>
              <a:rPr lang="zh-CN" altLang="en-US" b="0" dirty="0">
                <a:solidFill>
                  <a:srgbClr val="FF0000"/>
                </a:solidFill>
              </a:rPr>
              <a:t>标签</a:t>
            </a:r>
            <a:r>
              <a:rPr lang="zh-CN" altLang="en-US" b="0" baseline="0" dirty="0">
                <a:solidFill>
                  <a:srgbClr val="FF0000"/>
                </a:solidFill>
              </a:rPr>
              <a:t>在</a:t>
            </a:r>
            <a:r>
              <a:rPr lang="en-US" altLang="zh-CN" b="0" baseline="0" dirty="0">
                <a:solidFill>
                  <a:srgbClr val="FF0000"/>
                </a:solidFill>
              </a:rPr>
              <a:t>HTML</a:t>
            </a:r>
            <a:r>
              <a:rPr lang="zh-CN" altLang="en-US" b="0" baseline="0" dirty="0">
                <a:solidFill>
                  <a:srgbClr val="FF0000"/>
                </a:solidFill>
              </a:rPr>
              <a:t>文档中的位置，在</a:t>
            </a:r>
            <a:r>
              <a:rPr lang="en-US" altLang="zh-CN" b="0" baseline="0" dirty="0">
                <a:solidFill>
                  <a:srgbClr val="FF0000"/>
                </a:solidFill>
              </a:rPr>
              <a:t>&lt;head&gt;</a:t>
            </a:r>
            <a:r>
              <a:rPr lang="zh-CN" altLang="en-US" b="0" baseline="0" dirty="0">
                <a:solidFill>
                  <a:srgbClr val="FF0000"/>
                </a:solidFill>
              </a:rPr>
              <a:t>与</a:t>
            </a:r>
            <a:r>
              <a:rPr lang="en-US" altLang="zh-CN" b="0" baseline="0" dirty="0">
                <a:solidFill>
                  <a:srgbClr val="FF0000"/>
                </a:solidFill>
              </a:rPr>
              <a:t>&lt;/head&gt;</a:t>
            </a:r>
            <a:r>
              <a:rPr lang="zh-CN" altLang="en-US" b="0" baseline="0" dirty="0">
                <a:solidFill>
                  <a:srgbClr val="FF0000"/>
                </a:solidFill>
              </a:rPr>
              <a:t>之间</a:t>
            </a:r>
            <a:endParaRPr lang="zh-CN" altLang="en-US" b="0" dirty="0"/>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zh-CN" altLang="en-US" dirty="0"/>
              <a:t>介绍在</a:t>
            </a:r>
            <a:r>
              <a:rPr lang="en-US" altLang="zh-CN" dirty="0"/>
              <a:t>HTML</a:t>
            </a:r>
            <a:r>
              <a:rPr lang="zh-CN" altLang="en-US" dirty="0"/>
              <a:t>引入</a:t>
            </a:r>
            <a:r>
              <a:rPr lang="en-US" altLang="zh-CN" dirty="0"/>
              <a:t>CSS</a:t>
            </a:r>
            <a:r>
              <a:rPr lang="zh-CN" altLang="en-US" dirty="0"/>
              <a:t>样式表有</a:t>
            </a:r>
            <a:r>
              <a:rPr lang="en-US" altLang="zh-CN" dirty="0"/>
              <a:t>3</a:t>
            </a:r>
            <a:r>
              <a:rPr lang="zh-CN" altLang="en-US" dirty="0"/>
              <a:t>种方法即可，后面详细讲解各种方法</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、讲解使用</a:t>
            </a:r>
            <a:r>
              <a:rPr lang="en-US" altLang="zh-CN" dirty="0"/>
              <a:t>style</a:t>
            </a:r>
            <a:r>
              <a:rPr lang="zh-CN" altLang="en-US" dirty="0"/>
              <a:t>属性在标签</a:t>
            </a:r>
            <a:r>
              <a:rPr lang="zh-CN" altLang="en-US" baseline="0" dirty="0"/>
              <a:t>中引入</a:t>
            </a:r>
            <a:r>
              <a:rPr lang="en-US" altLang="zh-CN" baseline="0" dirty="0"/>
              <a:t>CSS</a:t>
            </a:r>
            <a:r>
              <a:rPr lang="zh-CN" altLang="en-US" baseline="0" dirty="0"/>
              <a:t>样式的用法</a:t>
            </a:r>
            <a:endParaRPr lang="en-US" altLang="zh-CN" baseline="0" dirty="0"/>
          </a:p>
          <a:p>
            <a:r>
              <a:rPr lang="en-US" altLang="zh-CN" baseline="0" dirty="0"/>
              <a:t>2</a:t>
            </a:r>
            <a:r>
              <a:rPr lang="zh-CN" altLang="en-US" baseline="0" dirty="0"/>
              <a:t>、说明</a:t>
            </a:r>
            <a:r>
              <a:rPr lang="zh-CN" altLang="en-US" sz="1200" kern="1200" dirty="0">
                <a:solidFill>
                  <a:schemeClr val="tx1"/>
                </a:solidFill>
                <a:latin typeface="Times New Roman" panose="02020603050405020304" pitchFamily="18" charset="0"/>
                <a:ea typeface="宋体" panose="02010600030101010101" pitchFamily="2" charset="-122"/>
                <a:cs typeface="+mn-cs"/>
              </a:rPr>
              <a:t>使用</a:t>
            </a:r>
            <a:r>
              <a:rPr lang="en-US" sz="1200" kern="1200" dirty="0">
                <a:solidFill>
                  <a:schemeClr val="tx1"/>
                </a:solidFill>
                <a:latin typeface="Times New Roman" panose="02020603050405020304" pitchFamily="18" charset="0"/>
                <a:ea typeface="宋体" panose="02010600030101010101" pitchFamily="2" charset="-122"/>
                <a:cs typeface="+mn-cs"/>
              </a:rPr>
              <a:t>style</a:t>
            </a:r>
            <a:r>
              <a:rPr lang="zh-CN" altLang="en-US" sz="1200" kern="1200" dirty="0">
                <a:solidFill>
                  <a:schemeClr val="tx1"/>
                </a:solidFill>
                <a:latin typeface="Times New Roman" panose="02020603050405020304" pitchFamily="18" charset="0"/>
                <a:ea typeface="宋体" panose="02010600030101010101" pitchFamily="2" charset="-122"/>
                <a:cs typeface="+mn-cs"/>
              </a:rPr>
              <a:t>属性设置</a:t>
            </a:r>
            <a:r>
              <a:rPr lang="en-US" sz="1200" kern="1200" dirty="0">
                <a:solidFill>
                  <a:schemeClr val="tx1"/>
                </a:solidFill>
                <a:latin typeface="Times New Roman" panose="02020603050405020304" pitchFamily="18" charset="0"/>
                <a:ea typeface="宋体" panose="02010600030101010101" pitchFamily="2" charset="-122"/>
                <a:cs typeface="+mn-cs"/>
              </a:rPr>
              <a:t>CSS</a:t>
            </a:r>
            <a:r>
              <a:rPr lang="zh-CN" altLang="en-US" sz="1200" kern="1200" dirty="0">
                <a:solidFill>
                  <a:schemeClr val="tx1"/>
                </a:solidFill>
                <a:latin typeface="Times New Roman" panose="02020603050405020304" pitchFamily="18" charset="0"/>
                <a:ea typeface="宋体" panose="02010600030101010101" pitchFamily="2" charset="-122"/>
                <a:cs typeface="+mn-cs"/>
              </a:rPr>
              <a:t>样式仅对当前的</a:t>
            </a:r>
            <a:r>
              <a:rPr lang="en-US" sz="1200" kern="1200" dirty="0">
                <a:solidFill>
                  <a:schemeClr val="tx1"/>
                </a:solidFill>
                <a:latin typeface="Times New Roman" panose="02020603050405020304" pitchFamily="18" charset="0"/>
                <a:ea typeface="宋体" panose="02010600030101010101" pitchFamily="2" charset="-122"/>
                <a:cs typeface="+mn-cs"/>
              </a:rPr>
              <a:t>HTML</a:t>
            </a:r>
            <a:r>
              <a:rPr lang="zh-CN" altLang="en-US" sz="1200" kern="1200" dirty="0">
                <a:solidFill>
                  <a:schemeClr val="tx1"/>
                </a:solidFill>
                <a:latin typeface="Times New Roman" panose="02020603050405020304" pitchFamily="18" charset="0"/>
                <a:ea typeface="宋体" panose="02010600030101010101" pitchFamily="2" charset="-122"/>
                <a:cs typeface="+mn-cs"/>
              </a:rPr>
              <a:t>标签起作为，并且是写在</a:t>
            </a:r>
            <a:r>
              <a:rPr lang="en-US" sz="1200" kern="1200" dirty="0">
                <a:solidFill>
                  <a:schemeClr val="tx1"/>
                </a:solidFill>
                <a:latin typeface="Times New Roman" panose="02020603050405020304" pitchFamily="18" charset="0"/>
                <a:ea typeface="宋体" panose="02010600030101010101" pitchFamily="2" charset="-122"/>
                <a:cs typeface="+mn-cs"/>
              </a:rPr>
              <a:t>HTML</a:t>
            </a:r>
            <a:r>
              <a:rPr lang="zh-CN" altLang="en-US" sz="1200" kern="1200" dirty="0">
                <a:solidFill>
                  <a:schemeClr val="tx1"/>
                </a:solidFill>
                <a:latin typeface="Times New Roman" panose="02020603050405020304" pitchFamily="18" charset="0"/>
                <a:ea typeface="宋体" panose="02010600030101010101" pitchFamily="2" charset="-122"/>
                <a:cs typeface="+mn-cs"/>
              </a:rPr>
              <a:t>标签中的</a:t>
            </a:r>
            <a:endParaRPr lang="en-US" altLang="zh-CN" sz="1200" kern="1200" dirty="0">
              <a:solidFill>
                <a:schemeClr val="tx1"/>
              </a:solidFill>
              <a:latin typeface="Times New Roman" panose="02020603050405020304" pitchFamily="18" charset="0"/>
              <a:ea typeface="宋体" panose="02010600030101010101" pitchFamily="2" charset="-122"/>
              <a:cs typeface="+mn-cs"/>
            </a:endParaRPr>
          </a:p>
          <a:p>
            <a:r>
              <a:rPr lang="en-US" altLang="zh-CN" sz="1200" kern="1200" dirty="0">
                <a:solidFill>
                  <a:schemeClr val="tx1"/>
                </a:solidFill>
                <a:latin typeface="Times New Roman" panose="02020603050405020304" pitchFamily="18" charset="0"/>
                <a:ea typeface="宋体" panose="02010600030101010101" pitchFamily="2" charset="-122"/>
                <a:cs typeface="+mn-cs"/>
              </a:rPr>
              <a:t>3</a:t>
            </a:r>
            <a:r>
              <a:rPr lang="zh-CN" altLang="en-US" sz="1200" kern="1200" dirty="0">
                <a:solidFill>
                  <a:schemeClr val="tx1"/>
                </a:solidFill>
                <a:latin typeface="Times New Roman" panose="02020603050405020304" pitchFamily="18" charset="0"/>
                <a:ea typeface="宋体" panose="02010600030101010101" pitchFamily="2" charset="-122"/>
                <a:cs typeface="+mn-cs"/>
              </a:rPr>
              <a:t>、总结说明这种方式不能起到内容与表现相分离，本质上没有体现出</a:t>
            </a:r>
            <a:r>
              <a:rPr lang="en-US" sz="1200" kern="1200" dirty="0">
                <a:solidFill>
                  <a:schemeClr val="tx1"/>
                </a:solidFill>
                <a:latin typeface="Times New Roman" panose="02020603050405020304" pitchFamily="18" charset="0"/>
                <a:ea typeface="宋体" panose="02010600030101010101" pitchFamily="2" charset="-122"/>
                <a:cs typeface="+mn-cs"/>
              </a:rPr>
              <a:t>CSS</a:t>
            </a:r>
            <a:r>
              <a:rPr lang="zh-CN" altLang="en-US" sz="1200" kern="1200" dirty="0">
                <a:solidFill>
                  <a:schemeClr val="tx1"/>
                </a:solidFill>
                <a:latin typeface="Times New Roman" panose="02020603050405020304" pitchFamily="18" charset="0"/>
                <a:ea typeface="宋体" panose="02010600030101010101" pitchFamily="2" charset="-122"/>
                <a:cs typeface="+mn-cs"/>
              </a:rPr>
              <a:t>的优势，因此不推荐使用。</a:t>
            </a:r>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、讲解什么是内部样式表，说明前面的例子全部都是使用了内部样式表</a:t>
            </a:r>
            <a:endParaRPr lang="en-US" altLang="zh-CN" baseline="0" dirty="0"/>
          </a:p>
          <a:p>
            <a:r>
              <a:rPr lang="en-US" altLang="zh-CN" baseline="0" dirty="0"/>
              <a:t>2</a:t>
            </a:r>
            <a:r>
              <a:rPr lang="zh-CN" altLang="en-US" baseline="0" dirty="0"/>
              <a:t>、讲解使用内部样式表的优点和缺点</a:t>
            </a:r>
            <a:endParaRPr lang="en-US" altLang="zh-CN" baseline="0" dirty="0"/>
          </a:p>
          <a:p>
            <a:r>
              <a:rPr lang="en-US" altLang="zh-CN" baseline="0" dirty="0"/>
              <a:t>3</a:t>
            </a:r>
            <a:r>
              <a:rPr lang="zh-CN" altLang="en-US" baseline="0" dirty="0"/>
              <a:t>、最后总结引出外部样式表</a:t>
            </a:r>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、讲解什么是外部样式表</a:t>
            </a:r>
            <a:endParaRPr lang="en-US" altLang="zh-CN" dirty="0"/>
          </a:p>
          <a:p>
            <a:r>
              <a:rPr lang="en-US" altLang="zh-CN" dirty="0"/>
              <a:t>2</a:t>
            </a:r>
            <a:r>
              <a:rPr lang="zh-CN" altLang="en-US" dirty="0"/>
              <a:t>、介绍</a:t>
            </a:r>
            <a:r>
              <a:rPr lang="en-US" altLang="zh-CN" dirty="0"/>
              <a:t>HTML</a:t>
            </a:r>
            <a:r>
              <a:rPr lang="zh-CN" altLang="en-US" dirty="0"/>
              <a:t>引入外部样式表的两种方法</a:t>
            </a:r>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、讲解使用</a:t>
            </a:r>
            <a:r>
              <a:rPr lang="en-US" altLang="zh-CN" dirty="0"/>
              <a:t>&lt;link&gt;</a:t>
            </a:r>
            <a:r>
              <a:rPr lang="zh-CN" altLang="en-US" dirty="0"/>
              <a:t>标签链接外部样式表，并讲解各参数的含义，</a:t>
            </a:r>
            <a:r>
              <a:rPr lang="en-US" altLang="zh-CN" dirty="0"/>
              <a:t>&lt;link&gt;</a:t>
            </a:r>
            <a:r>
              <a:rPr lang="zh-CN" altLang="en-US" dirty="0"/>
              <a:t>标签必须放在</a:t>
            </a:r>
            <a:r>
              <a:rPr lang="en-US" altLang="zh-CN" dirty="0"/>
              <a:t>&lt;head&gt;</a:t>
            </a:r>
            <a:r>
              <a:rPr lang="zh-CN" altLang="en-US" dirty="0"/>
              <a:t>标签中</a:t>
            </a:r>
            <a:endParaRPr lang="en-US" altLang="zh-CN" dirty="0"/>
          </a:p>
          <a:p>
            <a:r>
              <a:rPr lang="en-US" altLang="zh-CN" dirty="0"/>
              <a:t>2</a:t>
            </a:r>
            <a:r>
              <a:rPr lang="zh-CN" altLang="en-US" dirty="0"/>
              <a:t>、讲解外部样式表的优点，在网站中的广泛应用</a:t>
            </a:r>
            <a:endParaRPr lang="en-US" altLang="zh-CN" dirty="0"/>
          </a:p>
          <a:p>
            <a:r>
              <a:rPr lang="en-US" altLang="zh-CN" dirty="0"/>
              <a:t>3</a:t>
            </a:r>
            <a:r>
              <a:rPr lang="zh-CN" altLang="en-US" dirty="0"/>
              <a:t>、最后演示示例，演示示例时从示例</a:t>
            </a:r>
            <a:r>
              <a:rPr lang="en-US" altLang="zh-CN" dirty="0"/>
              <a:t>3</a:t>
            </a:r>
            <a:r>
              <a:rPr lang="zh-CN" altLang="en-US" dirty="0"/>
              <a:t>的状态开始演示，首先把示例</a:t>
            </a:r>
            <a:r>
              <a:rPr lang="en-US" altLang="zh-CN" dirty="0"/>
              <a:t>3</a:t>
            </a:r>
            <a:r>
              <a:rPr lang="zh-CN" altLang="en-US" dirty="0"/>
              <a:t>中内部样式表中的</a:t>
            </a:r>
            <a:r>
              <a:rPr lang="en-US" altLang="zh-CN" dirty="0"/>
              <a:t>CSS</a:t>
            </a:r>
            <a:r>
              <a:rPr lang="zh-CN" altLang="en-US" dirty="0"/>
              <a:t>样式保存在一个</a:t>
            </a:r>
            <a:r>
              <a:rPr lang="en-US" altLang="zh-CN" dirty="0" err="1"/>
              <a:t>css</a:t>
            </a:r>
            <a:r>
              <a:rPr lang="zh-CN" altLang="en-US" dirty="0"/>
              <a:t>样式表中，然后再在</a:t>
            </a:r>
            <a:r>
              <a:rPr lang="en-US" altLang="zh-CN" dirty="0"/>
              <a:t>HTML</a:t>
            </a:r>
            <a:r>
              <a:rPr lang="zh-CN" altLang="en-US" dirty="0"/>
              <a:t>中使用</a:t>
            </a:r>
            <a:r>
              <a:rPr lang="en-US" altLang="zh-CN" dirty="0"/>
              <a:t>&lt;link&gt;</a:t>
            </a:r>
            <a:r>
              <a:rPr lang="zh-CN" altLang="en-US" dirty="0"/>
              <a:t>标签链接外样式表，最后再在浏览器中查看页面效果，再次说明外部样式表在网页中的优点和广泛应用</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a:t>
            </a:r>
            <a:r>
              <a:rPr lang="zh-CN" altLang="en-US" b="0" dirty="0"/>
              <a:t>使用</a:t>
            </a:r>
            <a:r>
              <a:rPr lang="en-US" altLang="zh-CN" sz="1000" b="0" kern="1200" dirty="0">
                <a:solidFill>
                  <a:srgbClr val="FF0000"/>
                </a:solidFill>
                <a:latin typeface="Times New Roman" panose="02020603050405020304" pitchFamily="18" charset="0"/>
                <a:ea typeface="宋体" panose="02010600030101010101" pitchFamily="2" charset="-122"/>
                <a:cs typeface="+mn-cs"/>
              </a:rPr>
              <a:t>@import</a:t>
            </a:r>
            <a:r>
              <a:rPr lang="zh-CN" altLang="en-US" sz="1000" b="0" kern="1200" dirty="0">
                <a:solidFill>
                  <a:srgbClr val="FF0000"/>
                </a:solidFill>
                <a:latin typeface="Times New Roman" panose="02020603050405020304" pitchFamily="18" charset="0"/>
                <a:ea typeface="宋体" panose="02010600030101010101" pitchFamily="2" charset="-122"/>
                <a:cs typeface="+mn-cs"/>
              </a:rPr>
              <a:t>导入</a:t>
            </a:r>
            <a:r>
              <a:rPr lang="zh-CN" altLang="en-US" b="0" dirty="0"/>
              <a:t>外部样式</a:t>
            </a:r>
            <a:r>
              <a:rPr lang="zh-CN" altLang="en-US" dirty="0"/>
              <a:t>表，讲解各参数的含义</a:t>
            </a:r>
            <a:endParaRPr lang="en-US" altLang="zh-CN" dirty="0"/>
          </a:p>
          <a:p>
            <a:r>
              <a:rPr lang="en-US" altLang="zh-CN" dirty="0"/>
              <a:t>2</a:t>
            </a:r>
            <a:r>
              <a:rPr lang="zh-CN" altLang="en-US" dirty="0"/>
              <a:t>、然后演示示例</a:t>
            </a:r>
            <a:r>
              <a:rPr lang="en-US" altLang="zh-CN" dirty="0"/>
              <a:t>5</a:t>
            </a:r>
            <a:r>
              <a:rPr lang="zh-CN" altLang="en-US" dirty="0"/>
              <a:t>，把示例</a:t>
            </a:r>
            <a:r>
              <a:rPr lang="en-US" altLang="zh-CN" dirty="0"/>
              <a:t>4</a:t>
            </a:r>
            <a:r>
              <a:rPr lang="zh-CN" altLang="en-US" dirty="0"/>
              <a:t>中的链接外部样式表方法修改为导入外部样式表的方法，</a:t>
            </a:r>
            <a:endParaRPr lang="en-US" altLang="zh-CN" dirty="0"/>
          </a:p>
          <a:p>
            <a:r>
              <a:rPr lang="en-US" altLang="zh-CN" dirty="0"/>
              <a:t>3</a:t>
            </a:r>
            <a:r>
              <a:rPr lang="zh-CN" altLang="en-US" dirty="0"/>
              <a:t>、演示示例时，修改上一页的示例，把链接式改变导入式，边演示边讲解，最后再在浏览器中查看页面效果，说明两者页面显示效果一样</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r>
              <a:rPr lang="en-US" altLang="zh-CN" dirty="0"/>
              <a:t>&lt;link/&gt;</a:t>
            </a:r>
            <a:r>
              <a:rPr lang="zh-CN" altLang="en-US" dirty="0"/>
              <a:t>标签是属于</a:t>
            </a:r>
            <a:r>
              <a:rPr lang="en-US" altLang="zh-CN" dirty="0"/>
              <a:t>XHTML</a:t>
            </a:r>
            <a:r>
              <a:rPr lang="zh-CN" altLang="en-US" dirty="0"/>
              <a:t>范畴的，</a:t>
            </a:r>
            <a:r>
              <a:rPr lang="en-US" altLang="zh-CN" dirty="0"/>
              <a:t>@import</a:t>
            </a:r>
            <a:r>
              <a:rPr lang="zh-CN" altLang="en-US" dirty="0"/>
              <a:t>是属于</a:t>
            </a:r>
            <a:r>
              <a:rPr lang="en-US" altLang="zh-CN" dirty="0"/>
              <a:t>CSS2.1</a:t>
            </a:r>
            <a:r>
              <a:rPr lang="zh-CN" altLang="en-US" dirty="0"/>
              <a:t>中特有的。</a:t>
            </a:r>
          </a:p>
          <a:p>
            <a:r>
              <a:rPr lang="en-US" altLang="zh-CN" dirty="0"/>
              <a:t>2</a:t>
            </a:r>
            <a:r>
              <a:rPr lang="zh-CN" altLang="en-US" dirty="0"/>
              <a:t>、使用</a:t>
            </a:r>
            <a:r>
              <a:rPr lang="en-US" altLang="zh-CN" dirty="0"/>
              <a:t>&lt;link/&gt;</a:t>
            </a:r>
            <a:r>
              <a:rPr lang="zh-CN" altLang="en-US" dirty="0"/>
              <a:t>链接的</a:t>
            </a:r>
            <a:r>
              <a:rPr lang="en-US" altLang="zh-CN" dirty="0"/>
              <a:t>CSS</a:t>
            </a:r>
            <a:r>
              <a:rPr lang="zh-CN" altLang="en-US" dirty="0"/>
              <a:t>是客户端浏览网页时先将外部</a:t>
            </a:r>
            <a:r>
              <a:rPr lang="en-US" altLang="zh-CN" dirty="0"/>
              <a:t>CSS</a:t>
            </a:r>
            <a:r>
              <a:rPr lang="zh-CN" altLang="en-US" dirty="0"/>
              <a:t>文件加载到网页当中，然后再进行编译显示，所以这种情况下显示出来的网页与用户预期的效果一样，即使网速再慢也一样的效果。</a:t>
            </a:r>
          </a:p>
          <a:p>
            <a:r>
              <a:rPr lang="en-US" altLang="zh-CN" dirty="0"/>
              <a:t>3</a:t>
            </a:r>
            <a:r>
              <a:rPr lang="zh-CN" altLang="en-US" dirty="0"/>
              <a:t>、使用</a:t>
            </a:r>
            <a:r>
              <a:rPr lang="en-US" altLang="zh-CN" dirty="0"/>
              <a:t>@import</a:t>
            </a:r>
            <a:r>
              <a:rPr lang="zh-CN" altLang="en-US" dirty="0"/>
              <a:t>导入的</a:t>
            </a:r>
            <a:r>
              <a:rPr lang="en-US" altLang="zh-CN" dirty="0"/>
              <a:t>CSS</a:t>
            </a:r>
            <a:r>
              <a:rPr lang="zh-CN" altLang="en-US" dirty="0"/>
              <a:t>文件，客户端在浏览网页时是先将</a:t>
            </a:r>
            <a:r>
              <a:rPr lang="en-US" altLang="zh-CN" dirty="0"/>
              <a:t>HTML</a:t>
            </a:r>
            <a:r>
              <a:rPr lang="zh-CN" altLang="en-US" dirty="0"/>
              <a:t>结构呈现出来，再把外部</a:t>
            </a:r>
            <a:r>
              <a:rPr lang="en-US" altLang="zh-CN" dirty="0"/>
              <a:t>CSS</a:t>
            </a:r>
            <a:r>
              <a:rPr lang="zh-CN" altLang="en-US" dirty="0"/>
              <a:t>文件加载到网页当中，当然最终的效果也与使用</a:t>
            </a:r>
            <a:r>
              <a:rPr lang="en-US" altLang="zh-CN" dirty="0"/>
              <a:t>&lt;link/&gt;</a:t>
            </a:r>
            <a:r>
              <a:rPr lang="zh-CN" altLang="en-US" dirty="0"/>
              <a:t>链接文件效果一样，只是当网速较慢时会先显示没有</a:t>
            </a:r>
            <a:r>
              <a:rPr lang="en-US" altLang="zh-CN" dirty="0"/>
              <a:t>CSS</a:t>
            </a:r>
            <a:r>
              <a:rPr lang="zh-CN" altLang="en-US" dirty="0"/>
              <a:t>统一布局的</a:t>
            </a:r>
            <a:r>
              <a:rPr lang="en-US" altLang="zh-CN" dirty="0"/>
              <a:t>HTML</a:t>
            </a:r>
            <a:r>
              <a:rPr lang="zh-CN" altLang="en-US" dirty="0"/>
              <a:t>网页，这样就会给用户很不好的感觉。这个也是现在目前大多少网站采用链接外部样式表的主要原因。</a:t>
            </a:r>
          </a:p>
          <a:p>
            <a:r>
              <a:rPr lang="en-US" altLang="zh-CN" dirty="0"/>
              <a:t>4</a:t>
            </a:r>
            <a:r>
              <a:rPr lang="zh-CN" altLang="en-US" dirty="0"/>
              <a:t>、由于</a:t>
            </a:r>
            <a:r>
              <a:rPr lang="en-US" altLang="zh-CN" dirty="0"/>
              <a:t>@import</a:t>
            </a:r>
            <a:r>
              <a:rPr lang="zh-CN" altLang="en-US" dirty="0"/>
              <a:t>是属于</a:t>
            </a:r>
            <a:r>
              <a:rPr lang="en-US" altLang="zh-CN" dirty="0"/>
              <a:t>CSS2.1</a:t>
            </a:r>
            <a:r>
              <a:rPr lang="zh-CN" altLang="en-US" dirty="0"/>
              <a:t>中特有的，因此对于不兼容</a:t>
            </a:r>
            <a:r>
              <a:rPr lang="en-US" altLang="zh-CN" dirty="0"/>
              <a:t>CSS2.1</a:t>
            </a:r>
            <a:r>
              <a:rPr lang="zh-CN" altLang="en-US" dirty="0"/>
              <a:t>的浏览器来说就是无效的。</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就近原则：越接近标签的样式优先级越高</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、打开页面，根据页面效果讲解需求</a:t>
            </a:r>
            <a:endParaRPr lang="en-US" altLang="zh-CN" dirty="0"/>
          </a:p>
          <a:p>
            <a:r>
              <a:rPr lang="en-US" altLang="zh-CN" dirty="0"/>
              <a:t>2</a:t>
            </a:r>
            <a:r>
              <a:rPr lang="zh-CN" altLang="en-US" dirty="0"/>
              <a:t>、学员独立完成页面的制作，教员巡视指导</a:t>
            </a:r>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zh-CN" altLang="en-US" dirty="0"/>
              <a:t>回顾：上次课的教学内容和学员已学过的相关技术内容</a:t>
            </a:r>
            <a:endParaRPr lang="en-US" altLang="zh-CN" dirty="0"/>
          </a:p>
          <a:p>
            <a:r>
              <a:rPr lang="zh-CN" altLang="en-US" dirty="0"/>
              <a:t>作业点评：点评作业的提交情况和共性问题，目的是给学员作业反馈以促进学员完成作业的积极性</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、首先介绍三种选择器，然后讲解标签选择器，说明什么是标签选择器</a:t>
            </a:r>
            <a:endParaRPr lang="en-US" altLang="zh-CN" dirty="0"/>
          </a:p>
          <a:p>
            <a:r>
              <a:rPr lang="en-US" altLang="zh-CN" dirty="0"/>
              <a:t>2</a:t>
            </a:r>
            <a:r>
              <a:rPr lang="zh-CN" altLang="en-US" dirty="0"/>
              <a:t>、然后演示示例，边演示边讲解，演示如何在</a:t>
            </a:r>
            <a:r>
              <a:rPr lang="en-US" altLang="zh-CN" dirty="0"/>
              <a:t>HTML</a:t>
            </a:r>
            <a:r>
              <a:rPr lang="zh-CN" altLang="en-US" dirty="0"/>
              <a:t>中创建</a:t>
            </a:r>
            <a:r>
              <a:rPr lang="en-US" altLang="zh-CN" dirty="0"/>
              <a:t>CSS</a:t>
            </a:r>
            <a:r>
              <a:rPr lang="zh-CN" altLang="en-US" dirty="0"/>
              <a:t>样式及如何创建标签选择器，</a:t>
            </a:r>
            <a:r>
              <a:rPr lang="en-US" altLang="zh-CN" dirty="0"/>
              <a:t>HTML</a:t>
            </a:r>
            <a:r>
              <a:rPr lang="zh-CN" altLang="en-US" dirty="0"/>
              <a:t>如何应用标签选择器，最后在浏览器中查看页面效果，说明标签选择器声明后立即对标签产生作用</a:t>
            </a:r>
            <a:endParaRPr lang="en-US" altLang="zh-CN" dirty="0"/>
          </a:p>
          <a:p>
            <a:r>
              <a:rPr lang="en-US" altLang="zh-CN" dirty="0"/>
              <a:t>3</a:t>
            </a:r>
            <a:r>
              <a:rPr lang="zh-CN" altLang="en-US" dirty="0"/>
              <a:t>、最后总结标签选择器的语法结构</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、讲解一些特殊的实现效果，单纯使用标签选择器不能实现，从而引出类选择器</a:t>
            </a:r>
            <a:endParaRPr lang="en-US" altLang="zh-CN" dirty="0"/>
          </a:p>
          <a:p>
            <a:r>
              <a:rPr lang="en-US" altLang="zh-CN" dirty="0"/>
              <a:t>2</a:t>
            </a:r>
            <a:r>
              <a:rPr lang="zh-CN" altLang="en-US" dirty="0"/>
              <a:t>、对比标签选择器进行讲解，强调选择器名称不一样，再讲解如何在</a:t>
            </a:r>
            <a:r>
              <a:rPr lang="en-US" altLang="zh-CN" dirty="0"/>
              <a:t>HTML</a:t>
            </a:r>
            <a:r>
              <a:rPr lang="zh-CN" altLang="en-US" dirty="0"/>
              <a:t>标签中应用类选择器</a:t>
            </a:r>
            <a:endParaRPr lang="en-US" altLang="zh-CN" dirty="0"/>
          </a:p>
          <a:p>
            <a:r>
              <a:rPr lang="en-US" altLang="zh-CN" dirty="0"/>
              <a:t>3</a:t>
            </a:r>
            <a:r>
              <a:rPr lang="zh-CN" altLang="en-US" dirty="0"/>
              <a:t>、最后演示示例，边演示边讲解，演示如何在</a:t>
            </a:r>
            <a:r>
              <a:rPr lang="en-US" altLang="zh-CN" dirty="0"/>
              <a:t>HTML</a:t>
            </a:r>
            <a:r>
              <a:rPr lang="zh-CN" altLang="en-US" dirty="0"/>
              <a:t>中创建类选择器，以及</a:t>
            </a:r>
            <a:r>
              <a:rPr lang="en-US" altLang="zh-CN" dirty="0"/>
              <a:t>HTML</a:t>
            </a:r>
            <a:r>
              <a:rPr lang="zh-CN" altLang="en-US" dirty="0"/>
              <a:t>如何应用类选择器，最后在浏览器中查看页面效果，说明类选择器在网页中的应用</a:t>
            </a:r>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、对比类选对器和标签选择器讲解</a:t>
            </a:r>
            <a:r>
              <a:rPr lang="en-US" altLang="zh-CN" dirty="0"/>
              <a:t>ID</a:t>
            </a:r>
            <a:r>
              <a:rPr lang="zh-CN" altLang="en-US" dirty="0"/>
              <a:t>选择器的语法结构</a:t>
            </a:r>
            <a:endParaRPr lang="en-US" altLang="zh-CN" dirty="0"/>
          </a:p>
          <a:p>
            <a:r>
              <a:rPr lang="en-US" altLang="zh-CN" dirty="0"/>
              <a:t>2</a:t>
            </a:r>
            <a:r>
              <a:rPr lang="zh-CN" altLang="en-US" dirty="0"/>
              <a:t>、强调</a:t>
            </a:r>
            <a:r>
              <a:rPr lang="en-US" altLang="zh-CN" dirty="0"/>
              <a:t>ID</a:t>
            </a:r>
            <a:r>
              <a:rPr lang="zh-CN" altLang="en-US" dirty="0"/>
              <a:t>选择器的名称就是</a:t>
            </a:r>
            <a:r>
              <a:rPr lang="en-US" altLang="zh-CN" dirty="0"/>
              <a:t>HTML</a:t>
            </a:r>
            <a:r>
              <a:rPr lang="zh-CN" altLang="en-US" dirty="0"/>
              <a:t>中标签</a:t>
            </a:r>
            <a:r>
              <a:rPr lang="zh-CN" altLang="en-US" baseline="0" dirty="0"/>
              <a:t>的</a:t>
            </a:r>
            <a:r>
              <a:rPr lang="en-US" altLang="zh-CN" baseline="0" dirty="0"/>
              <a:t>ID</a:t>
            </a:r>
            <a:r>
              <a:rPr lang="zh-CN" altLang="en-US" baseline="0" dirty="0"/>
              <a:t>名称</a:t>
            </a:r>
            <a:endParaRPr lang="en-US" altLang="zh-CN" dirty="0"/>
          </a:p>
          <a:p>
            <a:r>
              <a:rPr lang="en-US" altLang="zh-CN" dirty="0"/>
              <a:t>3</a:t>
            </a:r>
            <a:r>
              <a:rPr lang="zh-CN" altLang="en-US" dirty="0"/>
              <a:t>、最后演示示例，边演示边讲解，演示如何在</a:t>
            </a:r>
            <a:r>
              <a:rPr lang="en-US" altLang="zh-CN" dirty="0"/>
              <a:t>HTML</a:t>
            </a:r>
            <a:r>
              <a:rPr lang="zh-CN" altLang="en-US" dirty="0"/>
              <a:t>中创建</a:t>
            </a:r>
            <a:r>
              <a:rPr lang="en-US" altLang="zh-CN" dirty="0"/>
              <a:t>ID</a:t>
            </a:r>
            <a:r>
              <a:rPr lang="zh-CN" altLang="en-US" dirty="0"/>
              <a:t>选择器，以及在</a:t>
            </a:r>
            <a:r>
              <a:rPr lang="en-US" altLang="zh-CN" dirty="0"/>
              <a:t>HTML</a:t>
            </a:r>
            <a:r>
              <a:rPr lang="zh-CN" altLang="en-US" dirty="0"/>
              <a:t>如何设置</a:t>
            </a:r>
            <a:r>
              <a:rPr lang="en-US" altLang="zh-CN" dirty="0"/>
              <a:t>ID</a:t>
            </a:r>
            <a:r>
              <a:rPr lang="zh-CN" altLang="en-US" dirty="0"/>
              <a:t>，最后在浏览器中查看页面效果，说明</a:t>
            </a:r>
            <a:r>
              <a:rPr lang="en-US" altLang="zh-CN" dirty="0"/>
              <a:t>ID</a:t>
            </a:r>
            <a:r>
              <a:rPr lang="zh-CN" altLang="en-US" dirty="0"/>
              <a:t>选择器如何应用到对应的标签中，以及</a:t>
            </a:r>
            <a:r>
              <a:rPr lang="en-US" altLang="zh-CN" dirty="0"/>
              <a:t>ID</a:t>
            </a:r>
            <a:r>
              <a:rPr lang="zh-CN" altLang="en-US" dirty="0"/>
              <a:t>选择器在网页中的应用</a:t>
            </a:r>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、打开页面，根据页面效果讲解需求</a:t>
            </a:r>
            <a:endParaRPr lang="en-US" altLang="zh-CN" dirty="0"/>
          </a:p>
          <a:p>
            <a:r>
              <a:rPr lang="en-US" altLang="zh-CN" dirty="0"/>
              <a:t>2</a:t>
            </a:r>
            <a:r>
              <a:rPr lang="zh-CN" altLang="en-US" dirty="0"/>
              <a:t>、学员独立完成页面的制作，教员巡视指导</a:t>
            </a:r>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、分别讲解每种选择器的作用</a:t>
            </a:r>
            <a:endParaRPr lang="en-US" altLang="zh-CN" dirty="0"/>
          </a:p>
          <a:p>
            <a:r>
              <a:rPr lang="en-US" altLang="zh-CN" dirty="0"/>
              <a:t>2</a:t>
            </a:r>
            <a:r>
              <a:rPr lang="zh-CN" altLang="en-US" dirty="0"/>
              <a:t>、演示示例</a:t>
            </a:r>
            <a:r>
              <a:rPr lang="en-US" altLang="zh-CN" dirty="0"/>
              <a:t>8</a:t>
            </a:r>
            <a:r>
              <a:rPr lang="zh-CN" altLang="en-US" dirty="0"/>
              <a:t>，初始样子，然后逐一讲解每种选择器</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、根据效果图讲解页面需求，然后让学员自己制作</a:t>
            </a:r>
            <a:endParaRPr lang="en-US" altLang="zh-CN" dirty="0"/>
          </a:p>
          <a:p>
            <a:r>
              <a:rPr lang="en-US" altLang="zh-CN" dirty="0"/>
              <a:t>2</a:t>
            </a:r>
            <a:r>
              <a:rPr lang="zh-CN" altLang="en-US" dirty="0"/>
              <a:t>、课堂上学员使用外部样式表的方式制作页面，如果时间富余再使用内部样式表和行内样式的方式制作页面，如果没有时间则课下学员练习另外两种引入</a:t>
            </a:r>
            <a:r>
              <a:rPr lang="en-US" altLang="zh-CN" dirty="0"/>
              <a:t>CSS</a:t>
            </a:r>
            <a:r>
              <a:rPr lang="zh-CN" altLang="en-US" dirty="0"/>
              <a:t>的方式制作页面</a:t>
            </a:r>
            <a:endParaRPr lang="en-US" altLang="zh-CN" dirty="0"/>
          </a:p>
          <a:p>
            <a:r>
              <a:rPr lang="en-US" altLang="zh-CN" dirty="0"/>
              <a:t>3</a:t>
            </a:r>
            <a:r>
              <a:rPr lang="zh-CN" altLang="en-US" dirty="0"/>
              <a:t>、学员独立制作页面，教员巡视指导</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36</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、标红的重点强调下，其他的可以略讲</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37</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38</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、根据效果图讲解页面需求，然后让学员自己制作</a:t>
            </a:r>
            <a:endParaRPr lang="en-US" altLang="zh-CN" dirty="0"/>
          </a:p>
          <a:p>
            <a:r>
              <a:rPr lang="en-US" altLang="zh-CN" dirty="0"/>
              <a:t>2</a:t>
            </a:r>
            <a:r>
              <a:rPr lang="zh-CN" altLang="en-US" dirty="0"/>
              <a:t>、学员独立制作页面，教员巡视指导</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41</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42</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43</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44</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45</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46</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47</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endParaRPr lang="en-US" altLang="zh-CN" dirty="0"/>
          </a:p>
          <a:p>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48</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、根据效果图讲解页面需求，然后让学员自己制作</a:t>
            </a:r>
            <a:endParaRPr lang="en-US" altLang="zh-CN" dirty="0"/>
          </a:p>
          <a:p>
            <a:r>
              <a:rPr lang="en-US" altLang="zh-CN" dirty="0"/>
              <a:t>2</a:t>
            </a:r>
            <a:r>
              <a:rPr lang="zh-CN" altLang="en-US" dirty="0"/>
              <a:t>、学员独立制作页面，教员巡视指导</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49</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50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5</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zh-CN" altLang="en-US">
                <a:ea typeface="宋体" panose="02010600030101010101" pitchFamily="2" charset="-122"/>
              </a:rPr>
              <a:t>总结部分</a:t>
            </a:r>
            <a:r>
              <a:rPr lang="zh-CN" altLang="zh-CN">
                <a:ea typeface="宋体" panose="02010600030101010101" pitchFamily="2" charset="-122"/>
              </a:rPr>
              <a:t>主要达到以下几个目的：</a:t>
            </a:r>
            <a:endParaRPr lang="en-US" altLang="zh-CN">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a:t>
            </a:r>
            <a:r>
              <a:rPr lang="zh-CN" altLang="zh-CN" b="1">
                <a:ea typeface="宋体" panose="02010600030101010101" pitchFamily="2" charset="-122"/>
              </a:rPr>
              <a:t>回顾内容</a:t>
            </a:r>
            <a:r>
              <a:rPr lang="zh-CN" altLang="en-US" b="1">
                <a:ea typeface="宋体" panose="02010600030101010101" pitchFamily="2" charset="-122"/>
              </a:rPr>
              <a:t>。</a:t>
            </a:r>
            <a:r>
              <a:rPr lang="zh-CN" altLang="en-US">
                <a:solidFill>
                  <a:srgbClr val="C00000"/>
                </a:solidFill>
                <a:ea typeface="宋体" panose="02010600030101010101" pitchFamily="2" charset="-122"/>
              </a:rPr>
              <a:t>注意与</a:t>
            </a:r>
            <a:r>
              <a:rPr lang="zh-CN" altLang="zh-CN">
                <a:solidFill>
                  <a:srgbClr val="C00000"/>
                </a:solidFill>
                <a:ea typeface="宋体" panose="02010600030101010101" pitchFamily="2" charset="-122"/>
              </a:rPr>
              <a:t>与</a:t>
            </a:r>
            <a:r>
              <a:rPr lang="zh-CN" altLang="en-US">
                <a:solidFill>
                  <a:srgbClr val="C00000"/>
                </a:solidFill>
                <a:ea typeface="宋体" panose="02010600030101010101" pitchFamily="2" charset="-122"/>
              </a:rPr>
              <a:t>本章任务和目标</a:t>
            </a:r>
            <a:r>
              <a:rPr lang="zh-CN" altLang="zh-CN">
                <a:solidFill>
                  <a:srgbClr val="C00000"/>
                </a:solidFill>
                <a:ea typeface="宋体" panose="02010600030101010101" pitchFamily="2" charset="-122"/>
              </a:rPr>
              <a:t>不一样。</a:t>
            </a:r>
            <a:r>
              <a:rPr lang="zh-CN" altLang="en-US">
                <a:solidFill>
                  <a:srgbClr val="C00000"/>
                </a:solidFill>
                <a:ea typeface="宋体" panose="02010600030101010101" pitchFamily="2" charset="-122"/>
              </a:rPr>
              <a:t>本章任务和目标是</a:t>
            </a:r>
            <a:r>
              <a:rPr lang="zh-CN" altLang="zh-CN">
                <a:ea typeface="宋体" panose="02010600030101010101" pitchFamily="2" charset="-122"/>
              </a:rPr>
              <a:t>是强调</a:t>
            </a:r>
            <a:r>
              <a:rPr lang="zh-CN" altLang="en-US">
                <a:ea typeface="宋体" panose="02010600030101010101" pitchFamily="2" charset="-122"/>
              </a:rPr>
              <a:t>内容概貌，学到技术，告知要学习什么；总结时，</a:t>
            </a:r>
            <a:r>
              <a:rPr lang="zh-CN" altLang="zh-CN">
                <a:ea typeface="宋体" panose="02010600030101010101" pitchFamily="2" charset="-122"/>
              </a:rPr>
              <a:t>要格外强调观点，把每一</a:t>
            </a:r>
            <a:r>
              <a:rPr lang="zh-CN" altLang="en-US">
                <a:ea typeface="宋体" panose="02010600030101010101" pitchFamily="2" charset="-122"/>
              </a:rPr>
              <a:t>个知识点</a:t>
            </a:r>
            <a:r>
              <a:rPr lang="zh-CN" altLang="zh-CN">
                <a:ea typeface="宋体" panose="02010600030101010101" pitchFamily="2" charset="-122"/>
              </a:rPr>
              <a:t>的观点</a:t>
            </a:r>
            <a:r>
              <a:rPr lang="zh-CN" altLang="en-US">
                <a:ea typeface="宋体" panose="02010600030101010101" pitchFamily="2" charset="-122"/>
              </a:rPr>
              <a:t>结论</a:t>
            </a:r>
            <a:r>
              <a:rPr lang="zh-CN" altLang="zh-CN">
                <a:ea typeface="宋体" panose="02010600030101010101" pitchFamily="2" charset="-122"/>
              </a:rPr>
              <a:t>都尽量突出出来。</a:t>
            </a:r>
            <a:endParaRPr lang="en-US" altLang="zh-CN">
              <a:solidFill>
                <a:srgbClr val="C00000"/>
              </a:solidFill>
              <a:ea typeface="宋体" panose="02010600030101010101" pitchFamily="2" charset="-122"/>
            </a:endParaRPr>
          </a:p>
          <a:p>
            <a:r>
              <a:rPr lang="en-US" altLang="zh-CN" b="1">
                <a:ea typeface="宋体" panose="02010600030101010101" pitchFamily="2" charset="-122"/>
              </a:rPr>
              <a:t>2</a:t>
            </a:r>
            <a:r>
              <a:rPr lang="zh-CN" altLang="en-US" b="1">
                <a:ea typeface="宋体" panose="02010600030101010101" pitchFamily="2" charset="-122"/>
              </a:rPr>
              <a:t>、</a:t>
            </a:r>
            <a:r>
              <a:rPr lang="zh-CN" altLang="zh-CN" b="1">
                <a:ea typeface="宋体" panose="02010600030101010101" pitchFamily="2" charset="-122"/>
              </a:rPr>
              <a:t>整理逻辑</a:t>
            </a:r>
            <a:r>
              <a:rPr lang="zh-CN" altLang="en-US" b="1">
                <a:ea typeface="宋体" panose="02010600030101010101" pitchFamily="2" charset="-122"/>
              </a:rPr>
              <a:t>。</a:t>
            </a:r>
            <a:r>
              <a:rPr lang="zh-CN" altLang="zh-CN">
                <a:ea typeface="宋体" panose="02010600030101010101" pitchFamily="2" charset="-122"/>
              </a:rPr>
              <a:t>还应该把观点之间的逻辑联系梳理出来</a:t>
            </a:r>
            <a:r>
              <a:rPr lang="zh-CN" altLang="en-US">
                <a:ea typeface="宋体" panose="02010600030101010101" pitchFamily="2" charset="-122"/>
              </a:rPr>
              <a:t>。</a:t>
            </a:r>
            <a:r>
              <a:rPr lang="zh-CN" altLang="zh-CN">
                <a:ea typeface="宋体" panose="02010600030101010101" pitchFamily="2" charset="-122"/>
              </a:rPr>
              <a:t>从而使</a:t>
            </a:r>
            <a:r>
              <a:rPr lang="zh-CN" altLang="en-US">
                <a:ea typeface="宋体" panose="02010600030101010101" pitchFamily="2" charset="-122"/>
              </a:rPr>
              <a:t>知识</a:t>
            </a:r>
            <a:r>
              <a:rPr lang="zh-CN" altLang="zh-CN">
                <a:ea typeface="宋体" panose="02010600030101010101" pitchFamily="2" charset="-122"/>
              </a:rPr>
              <a:t>系统化、逻辑化。要帮助</a:t>
            </a:r>
            <a:r>
              <a:rPr lang="zh-CN" altLang="en-US">
                <a:ea typeface="宋体" panose="02010600030101010101" pitchFamily="2" charset="-122"/>
              </a:rPr>
              <a:t>学员</a:t>
            </a:r>
            <a:r>
              <a:rPr lang="zh-CN" altLang="zh-CN">
                <a:ea typeface="宋体" panose="02010600030101010101" pitchFamily="2" charset="-122"/>
              </a:rPr>
              <a:t>整清逻辑是总结的一大任务</a:t>
            </a:r>
            <a:r>
              <a:rPr lang="zh-CN" altLang="en-US">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AB0B0B1C-76B9-403A-B144-E528BFF32123}" type="slidenum">
              <a:rPr lang="zh-CN" altLang="en-US" smtClean="0"/>
              <a:t>51</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52</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、首先介绍什么是</a:t>
            </a:r>
            <a:r>
              <a:rPr lang="en-US" altLang="zh-CN" dirty="0"/>
              <a:t>CSS</a:t>
            </a:r>
            <a:endParaRPr lang="zh-CN" altLang="en-US" dirty="0"/>
          </a:p>
          <a:p>
            <a:r>
              <a:rPr lang="en-US" altLang="zh-CN" dirty="0"/>
              <a:t>2</a:t>
            </a:r>
            <a:r>
              <a:rPr lang="zh-CN" altLang="en-US" dirty="0"/>
              <a:t>、然后对比讲解使用</a:t>
            </a:r>
            <a:r>
              <a:rPr lang="en-US" altLang="zh-CN" dirty="0"/>
              <a:t>CSS</a:t>
            </a:r>
            <a:r>
              <a:rPr lang="zh-CN" altLang="en-US" dirty="0"/>
              <a:t>和没有使用</a:t>
            </a:r>
            <a:r>
              <a:rPr lang="en-US" altLang="zh-CN" dirty="0"/>
              <a:t>CSS</a:t>
            </a:r>
            <a:r>
              <a:rPr lang="zh-CN" altLang="en-US" dirty="0"/>
              <a:t>的两个相同的</a:t>
            </a:r>
            <a:r>
              <a:rPr lang="en-US" altLang="zh-CN" dirty="0"/>
              <a:t>HTML</a:t>
            </a:r>
            <a:r>
              <a:rPr lang="zh-CN" altLang="en-US" dirty="0"/>
              <a:t>代码页面显示效果，说明</a:t>
            </a:r>
            <a:r>
              <a:rPr lang="en-US" altLang="zh-CN" dirty="0"/>
              <a:t>CSS</a:t>
            </a:r>
            <a:r>
              <a:rPr lang="zh-CN" altLang="en-US" dirty="0"/>
              <a:t>的重要性</a:t>
            </a:r>
            <a:endParaRPr lang="en-US" altLang="zh-CN" dirty="0"/>
          </a:p>
          <a:p>
            <a:r>
              <a:rPr lang="en-US" altLang="zh-CN" dirty="0"/>
              <a:t>3</a:t>
            </a:r>
            <a:r>
              <a:rPr lang="zh-CN" altLang="en-US" dirty="0"/>
              <a:t>、最后根据图说明</a:t>
            </a:r>
            <a:r>
              <a:rPr lang="en-US" altLang="zh-CN" dirty="0"/>
              <a:t>CSS</a:t>
            </a:r>
            <a:r>
              <a:rPr lang="zh-CN" altLang="en-US" dirty="0"/>
              <a:t>在网页中的应用</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CSS1.0  </a:t>
            </a:r>
            <a:r>
              <a:rPr lang="zh-CN" altLang="en-US" dirty="0"/>
              <a:t> 读者可以从其他地方去使用自己喜欢的设计样式去继承性地使用样式；</a:t>
            </a:r>
            <a:endParaRPr lang="en-US" altLang="zh-CN" dirty="0"/>
          </a:p>
          <a:p>
            <a:r>
              <a:rPr lang="en-US" altLang="zh-CN" dirty="0"/>
              <a:t>CSS2.0 </a:t>
            </a:r>
            <a:r>
              <a:rPr lang="zh-CN" altLang="en-US" dirty="0"/>
              <a:t>融入了</a:t>
            </a:r>
            <a:r>
              <a:rPr lang="en-US" altLang="zh-CN" dirty="0"/>
              <a:t>DIV+CSS</a:t>
            </a:r>
            <a:r>
              <a:rPr lang="zh-CN" altLang="en-US" dirty="0"/>
              <a:t>的概念，提出了</a:t>
            </a:r>
            <a:r>
              <a:rPr lang="en-US" altLang="zh-CN" dirty="0"/>
              <a:t>HTML</a:t>
            </a:r>
            <a:r>
              <a:rPr lang="zh-CN" altLang="en-US" dirty="0"/>
              <a:t>结构与</a:t>
            </a:r>
            <a:r>
              <a:rPr lang="en-US" altLang="zh-CN" dirty="0"/>
              <a:t>CSS</a:t>
            </a:r>
            <a:r>
              <a:rPr lang="zh-CN" altLang="en-US" dirty="0"/>
              <a:t>样式表的分离</a:t>
            </a:r>
            <a:endParaRPr lang="en-US" altLang="zh-CN" dirty="0"/>
          </a:p>
          <a:p>
            <a:r>
              <a:rPr lang="en-US" altLang="zh-CN" dirty="0"/>
              <a:t>CSS2.1 </a:t>
            </a:r>
            <a:r>
              <a:rPr lang="zh-CN" altLang="en-US" dirty="0"/>
              <a:t>融入了更多高级的用法，如浮动，定位等。</a:t>
            </a:r>
            <a:endParaRPr lang="en-US" altLang="zh-CN" dirty="0"/>
          </a:p>
          <a:p>
            <a:r>
              <a:rPr lang="en-US" altLang="zh-CN" dirty="0"/>
              <a:t>CSS3.0 </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它包括了</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CSS2.1</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下的所有功能，是目前最新的版本，它向着模块化的趋势发展，又加了很多使用的新技术，如字体、多背景、圆角、阴影、动画等高级属性，但是它需要高级浏览器的支持。</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由于现在</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IE 6</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IE 7</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使用比例已经很少，对市场企业进行调研发现使用</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CSS3</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的频率大幅增加，学习</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CSS3</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已经成为一种趋势，因此本书会讲解最新的</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CSS3</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版本</a:t>
            </a:r>
            <a:endParaRPr lang="zh-CN" altLang="en-US" dirty="0"/>
          </a:p>
          <a:p>
            <a:r>
              <a:rPr lang="zh-CN" altLang="en-US" dirty="0"/>
              <a:t>教员说明本课程中主要讲解</a:t>
            </a:r>
            <a:r>
              <a:rPr lang="en-US" altLang="zh-CN" dirty="0"/>
              <a:t>css2.1</a:t>
            </a:r>
            <a:r>
              <a:rPr lang="zh-CN" altLang="en-US" dirty="0"/>
              <a:t>和</a:t>
            </a:r>
            <a:r>
              <a:rPr lang="en-US" altLang="zh-CN" dirty="0"/>
              <a:t>css3</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p:spPr>
        <p:txBody>
          <a:bodyPr/>
          <a:lstStyle/>
          <a:p>
            <a:r>
              <a:rPr lang="zh-CN" altLang="en-US" dirty="0"/>
              <a:t>教学指导：</a:t>
            </a:r>
            <a:endParaRPr lang="en-US" altLang="zh-CN" dirty="0"/>
          </a:p>
          <a:p>
            <a:r>
              <a:rPr lang="en-US" altLang="zh-CN" dirty="0"/>
              <a:t>1</a:t>
            </a:r>
            <a:r>
              <a:rPr lang="zh-CN" altLang="en-US" dirty="0"/>
              <a:t>、首先讲解</a:t>
            </a:r>
            <a:r>
              <a:rPr lang="en-US" altLang="zh-CN" dirty="0"/>
              <a:t>CSS</a:t>
            </a:r>
            <a:r>
              <a:rPr lang="zh-CN" altLang="en-US" dirty="0"/>
              <a:t>的基本语法结构，由选择器和声明构成</a:t>
            </a:r>
            <a:endParaRPr lang="en-US" altLang="zh-CN" dirty="0"/>
          </a:p>
          <a:p>
            <a:r>
              <a:rPr lang="en-US" altLang="zh-CN" dirty="0"/>
              <a:t>2</a:t>
            </a:r>
            <a:r>
              <a:rPr lang="zh-CN" altLang="en-US" dirty="0"/>
              <a:t>、然后对照具体的样式详细讲解语法，强调声明必须在</a:t>
            </a:r>
            <a:r>
              <a:rPr lang="en-US" altLang="zh-CN" dirty="0"/>
              <a:t>{ }</a:t>
            </a:r>
            <a:r>
              <a:rPr lang="zh-CN" altLang="en-US" dirty="0"/>
              <a:t>中</a:t>
            </a:r>
            <a:endParaRPr lang="en-US" altLang="zh-CN" dirty="0"/>
          </a:p>
          <a:p>
            <a:r>
              <a:rPr lang="en-US" altLang="zh-CN" dirty="0"/>
              <a:t>3</a:t>
            </a:r>
            <a:r>
              <a:rPr lang="zh-CN" altLang="en-US" dirty="0"/>
              <a:t>、最后说明基本</a:t>
            </a:r>
            <a:r>
              <a:rPr lang="en-US" altLang="zh-CN" dirty="0"/>
              <a:t>W3C</a:t>
            </a:r>
            <a:r>
              <a:rPr lang="zh-CN" altLang="en-US" dirty="0"/>
              <a:t>的规范，每条声明后的</a:t>
            </a:r>
            <a:r>
              <a:rPr lang="en-US" altLang="zh-CN" dirty="0"/>
              <a:t>;</a:t>
            </a:r>
            <a:r>
              <a:rPr lang="zh-CN" altLang="en-US" dirty="0"/>
              <a:t>都要写上</a:t>
            </a:r>
          </a:p>
        </p:txBody>
      </p:sp>
      <p:sp>
        <p:nvSpPr>
          <p:cNvPr id="4" name="灯片编号占位符 3"/>
          <p:cNvSpPr>
            <a:spLocks noGrp="1"/>
          </p:cNvSpPr>
          <p:nvPr>
            <p:ph type="sldNum" sz="quarter" idx="5"/>
          </p:nvPr>
        </p:nvSpPr>
        <p:spPr/>
        <p:txBody>
          <a:bodyPr/>
          <a:lstStyle/>
          <a:p>
            <a:pPr>
              <a:defRPr/>
            </a:pPr>
            <a:fld id="{DF3F7375-6634-4311-8ECD-C6F40EB23721}" type="slidenum">
              <a:rPr lang="zh-CN" altLang="en-US" smtClean="0"/>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6" descr="s1--面.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5857875" y="6000750"/>
            <a:ext cx="2492375" cy="682625"/>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600"/>
              </a:lnSpc>
              <a:defRPr/>
            </a:pPr>
            <a:r>
              <a:rPr lang="en-US" altLang="zh-CN" sz="1000" b="1" dirty="0">
                <a:solidFill>
                  <a:schemeClr val="bg1"/>
                </a:solidFill>
                <a:latin typeface="微软雅黑" panose="020B0503020204020204" pitchFamily="34" charset="-122"/>
                <a:ea typeface="微软雅黑" panose="020B0503020204020204" pitchFamily="34" charset="-122"/>
              </a:rPr>
              <a:t>ACCP8.0</a:t>
            </a:r>
          </a:p>
          <a:p>
            <a:pPr>
              <a:lnSpc>
                <a:spcPts val="1500"/>
              </a:lnSpc>
              <a:defRPr/>
            </a:pPr>
            <a:r>
              <a:rPr lang="zh-CN" altLang="en-US" sz="1000" b="1" dirty="0">
                <a:latin typeface="微软雅黑" panose="020B0503020204020204" pitchFamily="34" charset="-122"/>
                <a:ea typeface="微软雅黑" panose="020B0503020204020204" pitchFamily="34" charset="-122"/>
              </a:rPr>
              <a:t>职业教育研究院</a:t>
            </a:r>
            <a:endParaRPr lang="en-US" altLang="zh-CN" sz="1000" b="1" dirty="0">
              <a:latin typeface="微软雅黑" panose="020B0503020204020204" pitchFamily="34" charset="-122"/>
              <a:ea typeface="微软雅黑" panose="020B0503020204020204" pitchFamily="34" charset="-122"/>
            </a:endParaRPr>
          </a:p>
          <a:p>
            <a:pPr>
              <a:lnSpc>
                <a:spcPts val="1500"/>
              </a:lnSpc>
              <a:defRPr/>
            </a:pPr>
            <a:r>
              <a:rPr lang="zh-CN" altLang="en-US" sz="1000" b="1" dirty="0">
                <a:latin typeface="微软雅黑" panose="020B0503020204020204" pitchFamily="34" charset="-122"/>
                <a:ea typeface="微软雅黑" panose="020B0503020204020204" pitchFamily="34" charset="-122"/>
              </a:rPr>
              <a:t>北京阿博泰克北大青鸟信息技术有限公司</a:t>
            </a:r>
          </a:p>
        </p:txBody>
      </p:sp>
      <p:pic>
        <p:nvPicPr>
          <p:cNvPr id="6" name="图片 13" descr="彩色1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8125" y="214313"/>
            <a:ext cx="18335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13"/>
          <p:cNvGrpSpPr/>
          <p:nvPr userDrawn="1"/>
        </p:nvGrpSpPr>
        <p:grpSpPr bwMode="auto">
          <a:xfrm>
            <a:off x="7715250" y="1747838"/>
            <a:ext cx="576263" cy="677862"/>
            <a:chOff x="7786710" y="1500174"/>
            <a:chExt cx="576891" cy="677108"/>
          </a:xfrm>
        </p:grpSpPr>
        <p:sp>
          <p:nvSpPr>
            <p:cNvPr id="8" name="圆角矩形 7"/>
            <p:cNvSpPr/>
            <p:nvPr/>
          </p:nvSpPr>
          <p:spPr>
            <a:xfrm>
              <a:off x="7858226" y="1642890"/>
              <a:ext cx="429092" cy="4281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9" name="组合 14"/>
            <p:cNvGrpSpPr/>
            <p:nvPr/>
          </p:nvGrpSpPr>
          <p:grpSpPr bwMode="auto">
            <a:xfrm>
              <a:off x="7786710" y="1500174"/>
              <a:ext cx="576891" cy="677108"/>
              <a:chOff x="7572396" y="1500174"/>
              <a:chExt cx="576891" cy="677108"/>
            </a:xfrm>
          </p:grpSpPr>
          <p:sp>
            <p:nvSpPr>
              <p:cNvPr id="10" name="矩形 16"/>
              <p:cNvSpPr>
                <a:spLocks noChangeArrowheads="1"/>
              </p:cNvSpPr>
              <p:nvPr/>
            </p:nvSpPr>
            <p:spPr bwMode="auto">
              <a:xfrm>
                <a:off x="7572396" y="1500174"/>
                <a:ext cx="42909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800" b="1">
                    <a:solidFill>
                      <a:schemeClr val="bg1"/>
                    </a:solidFill>
                    <a:latin typeface="微软雅黑" panose="020B0503020204020204" pitchFamily="34" charset="-122"/>
                    <a:ea typeface="微软雅黑" panose="020B0503020204020204" pitchFamily="34" charset="-122"/>
                  </a:rPr>
                  <a:t>s</a:t>
                </a:r>
                <a:endParaRPr lang="zh-CN" altLang="en-US" sz="3800" b="1">
                  <a:solidFill>
                    <a:schemeClr val="bg1"/>
                  </a:solidFill>
                  <a:latin typeface="微软雅黑" panose="020B0503020204020204" pitchFamily="34" charset="-122"/>
                  <a:ea typeface="微软雅黑" panose="020B0503020204020204" pitchFamily="34" charset="-122"/>
                </a:endParaRPr>
              </a:p>
            </p:txBody>
          </p:sp>
          <p:sp>
            <p:nvSpPr>
              <p:cNvPr id="11" name="矩形 17"/>
              <p:cNvSpPr>
                <a:spLocks noChangeArrowheads="1"/>
              </p:cNvSpPr>
              <p:nvPr/>
            </p:nvSpPr>
            <p:spPr bwMode="auto">
              <a:xfrm>
                <a:off x="7786943" y="1774506"/>
                <a:ext cx="362344" cy="36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grpSp>
      </p:grpSp>
      <p:sp>
        <p:nvSpPr>
          <p:cNvPr id="13" name="标题 1"/>
          <p:cNvSpPr>
            <a:spLocks noGrp="1"/>
          </p:cNvSpPr>
          <p:nvPr>
            <p:ph type="ctrTitle"/>
          </p:nvPr>
        </p:nvSpPr>
        <p:spPr>
          <a:xfrm>
            <a:off x="685800" y="2105028"/>
            <a:ext cx="7772400" cy="1470025"/>
          </a:xfrm>
          <a:noFill/>
        </p:spPr>
        <p:txBody>
          <a:bodyPr>
            <a:normAutofit/>
          </a:bodyPr>
          <a:lstStyle>
            <a:lvl1pPr algn="ctr">
              <a:defRPr sz="4400"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4" name="副标题 2"/>
          <p:cNvSpPr>
            <a:spLocks noGrp="1"/>
          </p:cNvSpPr>
          <p:nvPr>
            <p:ph type="subTitle" idx="1"/>
          </p:nvPr>
        </p:nvSpPr>
        <p:spPr>
          <a:xfrm>
            <a:off x="714348" y="3605226"/>
            <a:ext cx="7786742" cy="1752600"/>
          </a:xfrm>
        </p:spPr>
        <p:txBody>
          <a:bodyPr/>
          <a:lstStyle>
            <a:lvl1pPr marL="0" indent="0" algn="ctr">
              <a:buNone/>
              <a:defRPr sz="2800" b="1">
                <a:solidFill>
                  <a:schemeClr val="tx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灯片编号占位符 5"/>
          <p:cNvSpPr>
            <a:spLocks noGrp="1"/>
          </p:cNvSpPr>
          <p:nvPr>
            <p:ph type="sldNum" sz="quarter" idx="10"/>
          </p:nvPr>
        </p:nvSpPr>
        <p:spPr>
          <a:xfrm>
            <a:off x="6553200" y="6356350"/>
            <a:ext cx="2133600" cy="365125"/>
          </a:xfrm>
        </p:spPr>
        <p:txBody>
          <a:bodyPr/>
          <a:lstStyle>
            <a:lvl1pPr>
              <a:defRPr/>
            </a:lvl1pPr>
          </a:lstStyle>
          <a:p>
            <a:pPr>
              <a:defRPr/>
            </a:pPr>
            <a:fld id="{8516C0E6-A1EF-4CA3-B26A-DF8A786CE22A}" type="slidenum">
              <a:rPr lang="zh-CN" altLang="en-US"/>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p:cNvSpPr>
            <a:spLocks noGrp="1"/>
          </p:cNvSpPr>
          <p:nvPr>
            <p:ph type="sldNum" sz="quarter" idx="10"/>
          </p:nvPr>
        </p:nvSpPr>
        <p:spPr/>
        <p:txBody>
          <a:bodyPr/>
          <a:lstStyle>
            <a:lvl1pPr>
              <a:defRPr/>
            </a:lvl1pPr>
          </a:lstStyle>
          <a:p>
            <a:pPr>
              <a:defRPr/>
            </a:pPr>
            <a:fld id="{D86B4BE5-D092-4495-A09A-2D6F03BC5DDF}" type="slidenum">
              <a:rPr lang="zh-CN" altLang="en-US"/>
              <a:t>‹#›</a:t>
            </a:fld>
            <a:r>
              <a:rPr lang="en-US" altLang="zh-CN" dirty="0"/>
              <a:t>/43</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7213" y="80963"/>
            <a:ext cx="2057400" cy="64436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5013" y="80963"/>
            <a:ext cx="6019800" cy="64436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p:cNvSpPr>
            <a:spLocks noGrp="1"/>
          </p:cNvSpPr>
          <p:nvPr>
            <p:ph type="sldNum" sz="quarter" idx="10"/>
          </p:nvPr>
        </p:nvSpPr>
        <p:spPr/>
        <p:txBody>
          <a:bodyPr/>
          <a:lstStyle>
            <a:lvl1pPr>
              <a:defRPr/>
            </a:lvl1pPr>
          </a:lstStyle>
          <a:p>
            <a:pPr>
              <a:defRPr/>
            </a:pPr>
            <a:fld id="{00693397-9708-4655-9073-74EA3DAA010A}" type="slidenum">
              <a:rPr lang="zh-CN" altLang="en-US"/>
              <a:t>‹#›</a:t>
            </a:fld>
            <a:r>
              <a:rPr lang="en-US" altLang="zh-CN" dirty="0"/>
              <a:t>/43</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57685" y="285728"/>
            <a:ext cx="4606927" cy="523220"/>
          </a:xfrm>
          <a:solidFill>
            <a:schemeClr val="bg1"/>
          </a:solidFill>
        </p:spPr>
        <p:txBody>
          <a:bodyPr>
            <a:spAutoFit/>
          </a:bodyPr>
          <a:lstStyle>
            <a:lvl1pPr>
              <a:defRPr sz="2800" b="1">
                <a:solidFill>
                  <a:schemeClr val="tx2">
                    <a:lumMod val="50000"/>
                  </a:schemeClr>
                </a:solidFill>
              </a:defRPr>
            </a:lvl1pPr>
          </a:lstStyle>
          <a:p>
            <a:r>
              <a:rPr lang="zh-CN" altLang="en-US" dirty="0"/>
              <a:t>单击此处编辑母版标题样式</a:t>
            </a:r>
          </a:p>
        </p:txBody>
      </p:sp>
      <p:sp>
        <p:nvSpPr>
          <p:cNvPr id="3" name="内容占位符 2"/>
          <p:cNvSpPr>
            <a:spLocks noGrp="1"/>
          </p:cNvSpPr>
          <p:nvPr>
            <p:ph idx="1"/>
          </p:nvPr>
        </p:nvSpPr>
        <p:spPr>
          <a:xfrm>
            <a:off x="784254" y="1214422"/>
            <a:ext cx="7645398" cy="5143536"/>
          </a:xfrm>
        </p:spPr>
        <p:txBody>
          <a:bodyPr/>
          <a:lstStyle>
            <a:lvl1pPr>
              <a:buSzPct val="100000"/>
              <a:buFont typeface="Wingdings" panose="05000000000000000000" pitchFamily="2" charset="2"/>
              <a:buChar char="n"/>
              <a:defRPr b="1">
                <a:latin typeface="+mn-lt"/>
              </a:defRPr>
            </a:lvl1pPr>
            <a:lvl2pPr>
              <a:buSzPct val="100000"/>
              <a:buFont typeface="Wingdings" panose="05000000000000000000" pitchFamily="2" charset="2"/>
              <a:buChar char="u"/>
              <a:defRPr b="1">
                <a:latin typeface="+mn-lt"/>
              </a:defRPr>
            </a:lvl2pPr>
            <a:lvl3pPr>
              <a:buClr>
                <a:srgbClr val="0E9CDE"/>
              </a:buClr>
              <a:buSzPct val="85000"/>
              <a:buFont typeface="Wingdings" panose="05000000000000000000" pitchFamily="2" charset="2"/>
              <a:buChar char="Ø"/>
              <a:defRPr b="1">
                <a:latin typeface="+mn-lt"/>
                <a:ea typeface="+mn-ea"/>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5"/>
          <p:cNvSpPr>
            <a:spLocks noGrp="1"/>
          </p:cNvSpPr>
          <p:nvPr>
            <p:ph type="sldNum" sz="quarter" idx="10"/>
          </p:nvPr>
        </p:nvSpPr>
        <p:spPr/>
        <p:txBody>
          <a:bodyPr/>
          <a:lstStyle>
            <a:lvl1pPr>
              <a:defRPr/>
            </a:lvl1pPr>
          </a:lstStyle>
          <a:p>
            <a:pPr>
              <a:defRPr/>
            </a:pPr>
            <a:fld id="{A6BFE9AD-FDCB-49EE-8AAC-4269F814AA90}" type="slidenum">
              <a:rPr lang="zh-CN" altLang="en-US" smtClean="0"/>
              <a:t>‹#›</a:t>
            </a:fld>
            <a:r>
              <a:rPr lang="en-US" altLang="zh-CN" dirty="0"/>
              <a:t>/55</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28756"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228756"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5"/>
          <p:cNvSpPr>
            <a:spLocks noGrp="1"/>
          </p:cNvSpPr>
          <p:nvPr>
            <p:ph type="sldNum" sz="quarter" idx="10"/>
          </p:nvPr>
        </p:nvSpPr>
        <p:spPr/>
        <p:txBody>
          <a:bodyPr/>
          <a:lstStyle>
            <a:lvl1pPr>
              <a:defRPr/>
            </a:lvl1pPr>
          </a:lstStyle>
          <a:p>
            <a:pPr>
              <a:defRPr/>
            </a:pPr>
            <a:fld id="{836165D9-76F1-4755-9FB3-14C2E7327BC1}" type="slidenum">
              <a:rPr lang="zh-CN" altLang="en-US"/>
              <a:t>‹#›</a:t>
            </a:fld>
            <a:r>
              <a:rPr lang="en-US" altLang="zh-CN" dirty="0"/>
              <a:t>/43</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97425"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p:cNvSpPr>
            <a:spLocks noGrp="1"/>
          </p:cNvSpPr>
          <p:nvPr>
            <p:ph type="sldNum" sz="quarter" idx="10"/>
          </p:nvPr>
        </p:nvSpPr>
        <p:spPr/>
        <p:txBody>
          <a:bodyPr/>
          <a:lstStyle>
            <a:lvl1pPr>
              <a:defRPr/>
            </a:lvl1pPr>
          </a:lstStyle>
          <a:p>
            <a:pPr>
              <a:defRPr/>
            </a:pPr>
            <a:fld id="{E8074C98-6FAA-4F31-9F8E-0B307B7B799C}" type="slidenum">
              <a:rPr lang="zh-CN" altLang="en-US"/>
              <a:t>‹#›</a:t>
            </a:fld>
            <a:r>
              <a:rPr lang="en-US" altLang="zh-CN" dirty="0"/>
              <a:t>/43</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p:cNvSpPr>
            <a:spLocks noGrp="1"/>
          </p:cNvSpPr>
          <p:nvPr>
            <p:ph type="sldNum" sz="quarter" idx="10"/>
          </p:nvPr>
        </p:nvSpPr>
        <p:spPr/>
        <p:txBody>
          <a:bodyPr/>
          <a:lstStyle>
            <a:lvl1pPr>
              <a:defRPr/>
            </a:lvl1pPr>
          </a:lstStyle>
          <a:p>
            <a:pPr>
              <a:defRPr/>
            </a:pPr>
            <a:fld id="{03794D5A-F44E-47C7-9A5C-2CE1BCD8BE8C}" type="slidenum">
              <a:rPr lang="zh-CN" altLang="en-US"/>
              <a:t>‹#›</a:t>
            </a:fld>
            <a:r>
              <a:rPr lang="en-US" altLang="zh-CN" dirty="0"/>
              <a:t>/43</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p:cNvSpPr>
            <a:spLocks noGrp="1"/>
          </p:cNvSpPr>
          <p:nvPr>
            <p:ph type="sldNum" sz="quarter" idx="10"/>
          </p:nvPr>
        </p:nvSpPr>
        <p:spPr/>
        <p:txBody>
          <a:bodyPr/>
          <a:lstStyle>
            <a:lvl1pPr>
              <a:defRPr/>
            </a:lvl1pPr>
          </a:lstStyle>
          <a:p>
            <a:pPr>
              <a:defRPr/>
            </a:pPr>
            <a:fld id="{D64107BC-187B-476F-AF9E-59C6E55DAB0B}" type="slidenum">
              <a:rPr lang="zh-CN" altLang="en-US"/>
              <a:t>‹#›</a:t>
            </a:fld>
            <a:r>
              <a:rPr lang="en-US" altLang="zh-CN" dirty="0"/>
              <a:t>/43</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B55D7C20-DB91-4AC0-8868-E44FC71E4678}" type="slidenum">
              <a:rPr lang="zh-CN" altLang="en-US"/>
              <a:t>‹#›</a:t>
            </a:fld>
            <a:r>
              <a:rPr lang="en-US" altLang="zh-CN" dirty="0"/>
              <a:t>/43</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4A5C21C5-890B-4AB1-BB34-93DB2740AA23}" type="slidenum">
              <a:rPr lang="zh-CN" altLang="en-US"/>
              <a:t>‹#›</a:t>
            </a:fld>
            <a:r>
              <a:rPr lang="en-US" altLang="zh-CN" dirty="0"/>
              <a:t>/43</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837FECF5-2F10-483B-BC1F-AFE6A2FA59CF}" type="slidenum">
              <a:rPr lang="zh-CN" altLang="en-US"/>
              <a:t>‹#›</a:t>
            </a:fld>
            <a:r>
              <a:rPr lang="en-US" altLang="zh-CN" dirty="0"/>
              <a:t>/43</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6" name="直接连接符 5"/>
          <p:cNvCxnSpPr/>
          <p:nvPr userDrawn="1"/>
        </p:nvCxnSpPr>
        <p:spPr>
          <a:xfrm>
            <a:off x="0" y="569913"/>
            <a:ext cx="9144000" cy="1587"/>
          </a:xfrm>
          <a:prstGeom prst="line">
            <a:avLst/>
          </a:prstGeom>
          <a:ln w="28575">
            <a:solidFill>
              <a:srgbClr val="0E9CDE"/>
            </a:solidFill>
          </a:ln>
        </p:spPr>
        <p:style>
          <a:lnRef idx="1">
            <a:schemeClr val="accent1"/>
          </a:lnRef>
          <a:fillRef idx="0">
            <a:schemeClr val="accent1"/>
          </a:fillRef>
          <a:effectRef idx="0">
            <a:schemeClr val="accent1"/>
          </a:effectRef>
          <a:fontRef idx="minor">
            <a:schemeClr val="tx1"/>
          </a:fontRef>
        </p:style>
      </p:cxnSp>
      <p:sp>
        <p:nvSpPr>
          <p:cNvPr id="1027" name="Rectangle 2"/>
          <p:cNvSpPr>
            <a:spLocks noGrp="1" noChangeArrowheads="1"/>
          </p:cNvSpPr>
          <p:nvPr>
            <p:ph type="body" idx="1"/>
          </p:nvPr>
        </p:nvSpPr>
        <p:spPr bwMode="auto">
          <a:xfrm>
            <a:off x="755650" y="1214438"/>
            <a:ext cx="7931150" cy="5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p:txBody>
      </p:sp>
      <p:sp>
        <p:nvSpPr>
          <p:cNvPr id="1028" name="Rectangle 3"/>
          <p:cNvSpPr>
            <a:spLocks noGrp="1" noChangeArrowheads="1"/>
          </p:cNvSpPr>
          <p:nvPr>
            <p:ph type="title"/>
          </p:nvPr>
        </p:nvSpPr>
        <p:spPr bwMode="auto">
          <a:xfrm>
            <a:off x="4286250" y="295275"/>
            <a:ext cx="4678363" cy="561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 name="灯片编号占位符 5"/>
          <p:cNvSpPr>
            <a:spLocks noGrp="1"/>
          </p:cNvSpPr>
          <p:nvPr>
            <p:ph type="sldNum" sz="quarter" idx="4"/>
          </p:nvPr>
        </p:nvSpPr>
        <p:spPr>
          <a:xfrm>
            <a:off x="6938963" y="6421438"/>
            <a:ext cx="2133600" cy="365125"/>
          </a:xfrm>
          <a:prstGeom prst="rect">
            <a:avLst/>
          </a:prstGeom>
        </p:spPr>
        <p:txBody>
          <a:bodyPr/>
          <a:lstStyle>
            <a:lvl1pPr algn="r">
              <a:defRPr sz="1200">
                <a:latin typeface="Arial" panose="020B0604020202020204" pitchFamily="34" charset="0"/>
                <a:ea typeface="黑体" panose="02010609060101010101" pitchFamily="2" charset="-122"/>
              </a:defRPr>
            </a:lvl1pPr>
          </a:lstStyle>
          <a:p>
            <a:pPr>
              <a:defRPr/>
            </a:pPr>
            <a:fld id="{FFF4A9D7-F7DB-4B37-9E46-134EFB12EB74}" type="slidenum">
              <a:rPr lang="zh-CN" altLang="en-US"/>
              <a:t>‹#›</a:t>
            </a:fld>
            <a:r>
              <a:rPr lang="en-US" altLang="zh-CN" dirty="0"/>
              <a: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rtl="0" eaLnBrk="0" fontAlgn="base" hangingPunct="0">
        <a:spcBef>
          <a:spcPct val="0"/>
        </a:spcBef>
        <a:spcAft>
          <a:spcPct val="0"/>
        </a:spcAft>
        <a:defRPr lang="zh-CN" altLang="en-US" sz="2800" b="1" dirty="0">
          <a:solidFill>
            <a:srgbClr val="121F55"/>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800" b="1">
          <a:solidFill>
            <a:srgbClr val="121F55"/>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800" b="1">
          <a:solidFill>
            <a:srgbClr val="121F55"/>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800" b="1">
          <a:solidFill>
            <a:srgbClr val="121F55"/>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800" b="1">
          <a:solidFill>
            <a:srgbClr val="121F55"/>
          </a:solidFill>
          <a:latin typeface="微软雅黑" panose="020B0503020204020204" pitchFamily="34" charset="-122"/>
          <a:ea typeface="微软雅黑" panose="020B0503020204020204" pitchFamily="34" charset="-122"/>
        </a:defRPr>
      </a:lvl5pPr>
      <a:lvl6pPr marL="457200" algn="r" rtl="0" eaLnBrk="1" fontAlgn="base" hangingPunct="1">
        <a:spcBef>
          <a:spcPct val="0"/>
        </a:spcBef>
        <a:spcAft>
          <a:spcPct val="0"/>
        </a:spcAft>
        <a:defRPr sz="3200">
          <a:solidFill>
            <a:schemeClr val="bg1"/>
          </a:solidFill>
          <a:latin typeface="Arial" panose="020B0604020202020204" pitchFamily="34" charset="0"/>
          <a:ea typeface="黑体" panose="02010609060101010101" pitchFamily="2" charset="-122"/>
        </a:defRPr>
      </a:lvl6pPr>
      <a:lvl7pPr marL="914400" algn="r" rtl="0" eaLnBrk="1" fontAlgn="base" hangingPunct="1">
        <a:spcBef>
          <a:spcPct val="0"/>
        </a:spcBef>
        <a:spcAft>
          <a:spcPct val="0"/>
        </a:spcAft>
        <a:defRPr sz="3200">
          <a:solidFill>
            <a:schemeClr val="bg1"/>
          </a:solidFill>
          <a:latin typeface="Arial" panose="020B0604020202020204" pitchFamily="34" charset="0"/>
          <a:ea typeface="黑体" panose="02010609060101010101" pitchFamily="2" charset="-122"/>
        </a:defRPr>
      </a:lvl7pPr>
      <a:lvl8pPr marL="1371600" algn="r" rtl="0" eaLnBrk="1" fontAlgn="base" hangingPunct="1">
        <a:spcBef>
          <a:spcPct val="0"/>
        </a:spcBef>
        <a:spcAft>
          <a:spcPct val="0"/>
        </a:spcAft>
        <a:defRPr sz="3200">
          <a:solidFill>
            <a:schemeClr val="bg1"/>
          </a:solidFill>
          <a:latin typeface="Arial" panose="020B0604020202020204" pitchFamily="34" charset="0"/>
          <a:ea typeface="黑体" panose="02010609060101010101" pitchFamily="2" charset="-122"/>
        </a:defRPr>
      </a:lvl8pPr>
      <a:lvl9pPr marL="1828800" algn="r" rtl="0" eaLnBrk="1" fontAlgn="base" hangingPunct="1">
        <a:spcBef>
          <a:spcPct val="0"/>
        </a:spcBef>
        <a:spcAft>
          <a:spcPct val="0"/>
        </a:spcAft>
        <a:defRPr sz="3200">
          <a:solidFill>
            <a:schemeClr val="bg1"/>
          </a:solidFill>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Clr>
          <a:srgbClr val="0E9CDE"/>
        </a:buClr>
        <a:buSzPct val="100000"/>
        <a:buFont typeface="Wingdings" panose="05000000000000000000" pitchFamily="2" charset="2"/>
        <a:buChar char="n"/>
        <a:defRPr sz="26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rgbClr val="0E9CDE"/>
        </a:buClr>
        <a:buSzPct val="100000"/>
        <a:buFont typeface="Wingdings" panose="05000000000000000000" pitchFamily="2" charset="2"/>
        <a:buChar char="u"/>
        <a:defRPr sz="2400" b="1">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lr>
          <a:srgbClr val="0E9CDE"/>
        </a:buClr>
        <a:buSzPct val="85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Ø"/>
        <a:defRPr sz="2000" b="1">
          <a:solidFill>
            <a:schemeClr val="tx1"/>
          </a:solidFill>
          <a:latin typeface="+mn-lt"/>
          <a:ea typeface="楷体_GB2312" panose="02010609030101010101" pitchFamily="49" charset="-122"/>
          <a:cs typeface="楷体_GB2312" panose="02010609030101010101" pitchFamily="49" charset="-122"/>
        </a:defRPr>
      </a:lvl4pPr>
      <a:lvl5pPr marL="2057400" indent="-228600" algn="l" rtl="0" eaLnBrk="0" fontAlgn="base" hangingPunct="0">
        <a:spcBef>
          <a:spcPct val="20000"/>
        </a:spcBef>
        <a:spcAft>
          <a:spcPct val="0"/>
        </a:spcAft>
        <a:buChar char="»"/>
        <a:defRPr sz="2000" b="1">
          <a:solidFill>
            <a:schemeClr val="tx1"/>
          </a:solidFill>
          <a:latin typeface="+mn-lt"/>
          <a:ea typeface="楷体_GB2312" panose="02010609030101010101" pitchFamily="49" charset="-122"/>
          <a:cs typeface="楷体_GB2312" panose="02010609030101010101" pitchFamily="49" charset="-122"/>
        </a:defRPr>
      </a:lvl5pPr>
      <a:lvl6pPr marL="2514600" indent="-228600" algn="l" rtl="0" eaLnBrk="1" fontAlgn="base" hangingPunct="1">
        <a:spcBef>
          <a:spcPct val="20000"/>
        </a:spcBef>
        <a:spcAft>
          <a:spcPct val="0"/>
        </a:spcAft>
        <a:buChar char="»"/>
        <a:defRPr sz="2000" b="1">
          <a:solidFill>
            <a:schemeClr val="tx1"/>
          </a:solidFill>
          <a:latin typeface="+mn-lt"/>
          <a:ea typeface="楷体_GB2312" panose="02010609030101010101" pitchFamily="49" charset="-122"/>
        </a:defRPr>
      </a:lvl6pPr>
      <a:lvl7pPr marL="2971800" indent="-228600" algn="l" rtl="0" eaLnBrk="1" fontAlgn="base" hangingPunct="1">
        <a:spcBef>
          <a:spcPct val="20000"/>
        </a:spcBef>
        <a:spcAft>
          <a:spcPct val="0"/>
        </a:spcAft>
        <a:buChar char="»"/>
        <a:defRPr sz="2000" b="1">
          <a:solidFill>
            <a:schemeClr val="tx1"/>
          </a:solidFill>
          <a:latin typeface="+mn-lt"/>
          <a:ea typeface="楷体_GB2312" panose="02010609030101010101" pitchFamily="49" charset="-122"/>
        </a:defRPr>
      </a:lvl7pPr>
      <a:lvl8pPr marL="3429000" indent="-228600" algn="l" rtl="0" eaLnBrk="1" fontAlgn="base" hangingPunct="1">
        <a:spcBef>
          <a:spcPct val="20000"/>
        </a:spcBef>
        <a:spcAft>
          <a:spcPct val="0"/>
        </a:spcAft>
        <a:buChar char="»"/>
        <a:defRPr sz="2000" b="1">
          <a:solidFill>
            <a:schemeClr val="tx1"/>
          </a:solidFill>
          <a:latin typeface="+mn-lt"/>
          <a:ea typeface="楷体_GB2312" panose="02010609030101010101" pitchFamily="49" charset="-122"/>
        </a:defRPr>
      </a:lvl8pPr>
      <a:lvl9pPr marL="3886200" indent="-228600" algn="l" rtl="0" eaLnBrk="1" fontAlgn="base" hangingPunct="1">
        <a:spcBef>
          <a:spcPct val="20000"/>
        </a:spcBef>
        <a:spcAft>
          <a:spcPct val="0"/>
        </a:spcAft>
        <a:buChar char="»"/>
        <a:defRPr sz="2000" b="1">
          <a:solidFill>
            <a:schemeClr val="tx1"/>
          </a:solidFill>
          <a:latin typeface="+mn-lt"/>
          <a:ea typeface="楷体_GB2312" panose="02010609030101010101"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5.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0"/>
          <p:cNvPicPr>
            <a:picLocks noChangeAspect="1"/>
          </p:cNvPicPr>
          <p:nvPr/>
        </p:nvPicPr>
        <p:blipFill>
          <a:blip r:embed="rId3"/>
          <a:stretch>
            <a:fillRect/>
          </a:stretch>
        </p:blipFill>
        <p:spPr>
          <a:xfrm>
            <a:off x="1316038" y="1176338"/>
            <a:ext cx="6638925" cy="3705225"/>
          </a:xfrm>
          <a:prstGeom prst="rect">
            <a:avLst/>
          </a:prstGeom>
          <a:noFill/>
          <a:ln w="9525">
            <a:noFill/>
          </a:ln>
        </p:spPr>
      </p:pic>
      <p:sp>
        <p:nvSpPr>
          <p:cNvPr id="5126" name="Rectangle 2"/>
          <p:cNvSpPr>
            <a:spLocks noGrp="1"/>
          </p:cNvSpPr>
          <p:nvPr/>
        </p:nvSpPr>
        <p:spPr>
          <a:xfrm>
            <a:off x="4375150" y="122555"/>
            <a:ext cx="4781550" cy="584200"/>
          </a:xfrm>
          <a:prstGeom prst="rect">
            <a:avLst/>
          </a:prstGeom>
          <a:noFill/>
          <a:ln w="9525">
            <a:noFill/>
          </a:ln>
        </p:spPr>
        <p:txBody>
          <a:bodyPr lIns="90170" tIns="46990" rIns="90170" bIns="46990" anchor="t"/>
          <a:lstStyle/>
          <a:p>
            <a:pPr marL="342900" indent="-342900" algn="r">
              <a:lnSpc>
                <a:spcPct val="80000"/>
              </a:lnSpc>
              <a:spcBef>
                <a:spcPct val="20000"/>
              </a:spcBef>
            </a:pPr>
            <a:r>
              <a:rPr lang="zh-CN" altLang="en-US" sz="2200" dirty="0">
                <a:solidFill>
                  <a:srgbClr val="FF0000"/>
                </a:solidFill>
                <a:latin typeface="Arial" panose="020B0604020202020204" pitchFamily="34" charset="0"/>
                <a:ea typeface="黑体" panose="02010609060101010101" pitchFamily="2" charset="-122"/>
              </a:rPr>
              <a:t>北京盛邦升华信息技术服务有限公司</a:t>
            </a:r>
          </a:p>
        </p:txBody>
      </p:sp>
      <p:sp>
        <p:nvSpPr>
          <p:cNvPr id="2059" name="Rectangle 2"/>
          <p:cNvSpPr>
            <a:spLocks noChangeArrowheads="1"/>
          </p:cNvSpPr>
          <p:nvPr/>
        </p:nvSpPr>
        <p:spPr bwMode="auto">
          <a:xfrm>
            <a:off x="1304925" y="3779838"/>
            <a:ext cx="7134225" cy="1831975"/>
          </a:xfrm>
          <a:prstGeom prst="rect">
            <a:avLst/>
          </a:prstGeom>
          <a:noFill/>
          <a:ln w="9525">
            <a:no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u="none" strike="noStrike" kern="1200" cap="none" spc="0" normalizeH="0" baseline="0" noProof="1">
                <a:ln>
                  <a:noFill/>
                </a:ln>
                <a:solidFill>
                  <a:srgbClr val="003894"/>
                </a:solidFill>
                <a:effectLst>
                  <a:outerShdw blurRad="38100" dist="38100" dir="2700000">
                    <a:srgbClr val="C0C0C0"/>
                  </a:outerShdw>
                </a:effectLst>
                <a:uLnTx/>
                <a:uFillTx/>
                <a:latin typeface="Arial" panose="020B0604020202020204" pitchFamily="34" charset="0"/>
                <a:ea typeface="微软雅黑" panose="020B0503020204020204" pitchFamily="34" charset="-122"/>
                <a:cs typeface="+mn-cs"/>
                <a:sym typeface="+mn-ea"/>
              </a:rPr>
              <a:t>第四章 初识</a:t>
            </a:r>
            <a:r>
              <a:rPr kumimoji="0" lang="en-US" altLang="zh-CN" sz="2800" b="1" u="none" strike="noStrike" kern="1200" cap="none" spc="0" normalizeH="0" baseline="0" noProof="1">
                <a:ln>
                  <a:noFill/>
                </a:ln>
                <a:solidFill>
                  <a:srgbClr val="003894"/>
                </a:solidFill>
                <a:effectLst>
                  <a:outerShdw blurRad="38100" dist="38100" dir="2700000">
                    <a:srgbClr val="C0C0C0"/>
                  </a:outerShdw>
                </a:effectLst>
                <a:uLnTx/>
                <a:uFillTx/>
                <a:latin typeface="Arial" panose="020B0604020202020204" pitchFamily="34" charset="0"/>
                <a:ea typeface="微软雅黑" panose="020B0503020204020204" pitchFamily="34" charset="-122"/>
                <a:cs typeface="+mn-cs"/>
                <a:sym typeface="+mn-ea"/>
              </a:rPr>
              <a:t>CSS3</a:t>
            </a:r>
          </a:p>
        </p:txBody>
      </p:sp>
      <p:pic>
        <p:nvPicPr>
          <p:cNvPr id="2" name="图片 1" descr="图片1"/>
          <p:cNvPicPr>
            <a:picLocks noChangeAspect="1"/>
          </p:cNvPicPr>
          <p:nvPr/>
        </p:nvPicPr>
        <p:blipFill>
          <a:blip r:embed="rId4"/>
          <a:stretch>
            <a:fillRect/>
          </a:stretch>
        </p:blipFill>
        <p:spPr>
          <a:xfrm>
            <a:off x="288290" y="-40640"/>
            <a:ext cx="1804035" cy="623570"/>
          </a:xfrm>
          <a:prstGeom prst="rect">
            <a:avLst/>
          </a:prstGeom>
        </p:spPr>
      </p:pic>
    </p:spTree>
  </p:cSld>
  <p:clrMapOvr>
    <a:masterClrMapping/>
  </p:clrMapOvr>
  <p:transition>
    <p:push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5508104" y="285728"/>
            <a:ext cx="3456508" cy="523220"/>
          </a:xfrm>
        </p:spPr>
        <p:txBody>
          <a:bodyPr/>
          <a:lstStyle/>
          <a:p>
            <a:r>
              <a:rPr lang="en-US" altLang="zh-CN"/>
              <a:t>CSS</a:t>
            </a:r>
            <a:r>
              <a:rPr lang="zh-CN" altLang="en-US"/>
              <a:t>的基本语法</a:t>
            </a:r>
            <a:r>
              <a:rPr lang="en-US" altLang="zh-CN"/>
              <a:t>2-2</a:t>
            </a:r>
            <a:endParaRPr lang="zh-CN" altLang="en-US" dirty="0"/>
          </a:p>
        </p:txBody>
      </p:sp>
      <p:sp>
        <p:nvSpPr>
          <p:cNvPr id="21507" name="内容占位符 2"/>
          <p:cNvSpPr>
            <a:spLocks noGrp="1"/>
          </p:cNvSpPr>
          <p:nvPr>
            <p:ph idx="1"/>
          </p:nvPr>
        </p:nvSpPr>
        <p:spPr/>
        <p:txBody>
          <a:bodyPr/>
          <a:lstStyle/>
          <a:p>
            <a:r>
              <a:rPr lang="en-US" altLang="zh-CN"/>
              <a:t>style</a:t>
            </a:r>
            <a:r>
              <a:rPr lang="zh-CN" altLang="en-US"/>
              <a:t>标签</a:t>
            </a:r>
            <a:endParaRPr lang="en-US" altLang="zh-CN"/>
          </a:p>
          <a:p>
            <a:pPr lvl="1"/>
            <a:endParaRPr lang="zh-CN" altLang="en-US"/>
          </a:p>
          <a:p>
            <a:endParaRPr lang="en-US" altLang="zh-CN"/>
          </a:p>
          <a:p>
            <a:endParaRPr lang="zh-CN" altLang="en-US" dirty="0"/>
          </a:p>
        </p:txBody>
      </p:sp>
      <p:sp>
        <p:nvSpPr>
          <p:cNvPr id="24" name="AutoShape 3"/>
          <p:cNvSpPr>
            <a:spLocks noChangeArrowheads="1"/>
          </p:cNvSpPr>
          <p:nvPr/>
        </p:nvSpPr>
        <p:spPr bwMode="auto">
          <a:xfrm>
            <a:off x="1357290" y="2143116"/>
            <a:ext cx="4857784" cy="2585323"/>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a:lnSpc>
                <a:spcPct val="150000"/>
              </a:lnSpc>
            </a:pPr>
            <a:r>
              <a:rPr lang="en-US" altLang="zh-CN" b="1" dirty="0">
                <a:solidFill>
                  <a:srgbClr val="FF0000"/>
                </a:solidFill>
              </a:rPr>
              <a:t>&lt;style type="text/</a:t>
            </a:r>
            <a:r>
              <a:rPr lang="en-US" altLang="zh-CN" b="1" dirty="0" err="1">
                <a:solidFill>
                  <a:srgbClr val="FF0000"/>
                </a:solidFill>
              </a:rPr>
              <a:t>css</a:t>
            </a:r>
            <a:r>
              <a:rPr lang="en-US" altLang="zh-CN" b="1" dirty="0">
                <a:solidFill>
                  <a:srgbClr val="FF0000"/>
                </a:solidFill>
              </a:rPr>
              <a:t>"&gt;</a:t>
            </a:r>
          </a:p>
          <a:p>
            <a:pPr algn="l">
              <a:lnSpc>
                <a:spcPct val="150000"/>
              </a:lnSpc>
            </a:pPr>
            <a:r>
              <a:rPr lang="en-US" altLang="zh-CN" b="1" dirty="0"/>
              <a:t>h1 {</a:t>
            </a:r>
          </a:p>
          <a:p>
            <a:pPr algn="l">
              <a:lnSpc>
                <a:spcPct val="150000"/>
              </a:lnSpc>
            </a:pPr>
            <a:r>
              <a:rPr lang="en-US" altLang="zh-CN" b="1" dirty="0"/>
              <a:t>	font-size:12px;</a:t>
            </a:r>
          </a:p>
          <a:p>
            <a:pPr algn="l">
              <a:lnSpc>
                <a:spcPct val="150000"/>
              </a:lnSpc>
            </a:pPr>
            <a:r>
              <a:rPr lang="en-US" altLang="zh-CN" b="1" dirty="0"/>
              <a:t>	color:#F00;</a:t>
            </a:r>
          </a:p>
          <a:p>
            <a:pPr algn="l">
              <a:lnSpc>
                <a:spcPct val="150000"/>
              </a:lnSpc>
            </a:pPr>
            <a:r>
              <a:rPr lang="en-US" altLang="zh-CN" b="1" dirty="0"/>
              <a:t>}</a:t>
            </a:r>
          </a:p>
          <a:p>
            <a:pPr algn="l">
              <a:lnSpc>
                <a:spcPct val="150000"/>
              </a:lnSpc>
            </a:pPr>
            <a:r>
              <a:rPr lang="en-US" altLang="zh-CN" b="1" dirty="0">
                <a:solidFill>
                  <a:srgbClr val="FF0000"/>
                </a:solidFill>
              </a:rPr>
              <a:t>&lt;/style&gt;</a:t>
            </a:r>
            <a:endParaRPr lang="zh-CN" altLang="zh-CN" b="1" dirty="0">
              <a:solidFill>
                <a:srgbClr val="FF0000"/>
              </a:solidFill>
              <a:latin typeface="+mn-lt"/>
            </a:endParaRPr>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10</a:t>
            </a:fld>
            <a:r>
              <a:rPr lang="en-US" altLang="zh-CN"/>
              <a:t>/55</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7-1</a:t>
            </a:r>
            <a:endParaRPr lang="zh-CN" altLang="en-US" dirty="0"/>
          </a:p>
        </p:txBody>
      </p:sp>
      <p:sp>
        <p:nvSpPr>
          <p:cNvPr id="9" name="内容占位符 8"/>
          <p:cNvSpPr>
            <a:spLocks noGrp="1"/>
          </p:cNvSpPr>
          <p:nvPr>
            <p:ph idx="1"/>
          </p:nvPr>
        </p:nvSpPr>
        <p:spPr>
          <a:xfrm>
            <a:off x="749329" y="1214422"/>
            <a:ext cx="7645398" cy="5143536"/>
          </a:xfrm>
        </p:spPr>
        <p:txBody>
          <a:bodyPr/>
          <a:lstStyle/>
          <a:p>
            <a:r>
              <a:rPr lang="zh-CN" altLang="en-US"/>
              <a:t>行内样式</a:t>
            </a:r>
            <a:endParaRPr lang="en-US" altLang="zh-CN"/>
          </a:p>
          <a:p>
            <a:r>
              <a:rPr lang="zh-CN" altLang="en-US"/>
              <a:t>内部样式表</a:t>
            </a:r>
            <a:endParaRPr lang="en-US" altLang="zh-CN"/>
          </a:p>
          <a:p>
            <a:r>
              <a:rPr lang="zh-CN" altLang="en-US"/>
              <a:t>外部样式表</a:t>
            </a:r>
          </a:p>
          <a:p>
            <a:endParaRPr lang="zh-CN" altLang="en-US" dirty="0"/>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11</a:t>
            </a:fld>
            <a:r>
              <a:rPr lang="en-US" altLang="zh-CN"/>
              <a:t>/55</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7-2</a:t>
            </a:r>
            <a:endParaRPr lang="zh-CN" altLang="en-US" dirty="0"/>
          </a:p>
        </p:txBody>
      </p:sp>
      <p:sp>
        <p:nvSpPr>
          <p:cNvPr id="10" name="内容占位符 9"/>
          <p:cNvSpPr>
            <a:spLocks noGrp="1"/>
          </p:cNvSpPr>
          <p:nvPr>
            <p:ph idx="1"/>
          </p:nvPr>
        </p:nvSpPr>
        <p:spPr/>
        <p:txBody>
          <a:bodyPr/>
          <a:lstStyle/>
          <a:p>
            <a:r>
              <a:rPr lang="zh-CN" altLang="en-US"/>
              <a:t>行内样式</a:t>
            </a:r>
            <a:endParaRPr lang="en-US" altLang="zh-CN"/>
          </a:p>
          <a:p>
            <a:pPr lvl="1"/>
            <a:r>
              <a:rPr lang="zh-CN" altLang="en-US"/>
              <a:t>使用</a:t>
            </a:r>
            <a:r>
              <a:rPr lang="en-US" altLang="zh-CN"/>
              <a:t>style</a:t>
            </a:r>
            <a:r>
              <a:rPr lang="zh-CN" altLang="en-US"/>
              <a:t>属性引入</a:t>
            </a:r>
            <a:r>
              <a:rPr lang="en-US" altLang="zh-CN"/>
              <a:t>CSS</a:t>
            </a:r>
            <a:r>
              <a:rPr lang="zh-CN" altLang="en-US"/>
              <a:t>样式</a:t>
            </a:r>
            <a:endParaRPr lang="zh-CN" altLang="en-US" dirty="0"/>
          </a:p>
        </p:txBody>
      </p:sp>
      <p:sp>
        <p:nvSpPr>
          <p:cNvPr id="5" name="AutoShape 4"/>
          <p:cNvSpPr>
            <a:spLocks noChangeArrowheads="1"/>
          </p:cNvSpPr>
          <p:nvPr/>
        </p:nvSpPr>
        <p:spPr bwMode="auto">
          <a:xfrm>
            <a:off x="642910" y="3362926"/>
            <a:ext cx="8215370" cy="869533"/>
          </a:xfrm>
          <a:prstGeom prst="roundRect">
            <a:avLst>
              <a:gd name="adj" fmla="val 353"/>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defTabSz="723900">
              <a:lnSpc>
                <a:spcPct val="15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&lt;h1 </a:t>
            </a:r>
            <a:r>
              <a:rPr lang="en-US" altLang="zh-CN" b="1" dirty="0">
                <a:solidFill>
                  <a:srgbClr val="FF0000"/>
                </a:solidFill>
                <a:latin typeface="+mn-lt"/>
              </a:rPr>
              <a:t>style="</a:t>
            </a:r>
            <a:r>
              <a:rPr lang="en-US" altLang="zh-CN" b="1" dirty="0" err="1">
                <a:solidFill>
                  <a:srgbClr val="FF0000"/>
                </a:solidFill>
                <a:latin typeface="+mn-lt"/>
              </a:rPr>
              <a:t>color:red</a:t>
            </a:r>
            <a:r>
              <a:rPr lang="en-US" altLang="zh-CN" b="1" dirty="0">
                <a:solidFill>
                  <a:srgbClr val="FF0000"/>
                </a:solidFill>
                <a:latin typeface="+mn-lt"/>
              </a:rPr>
              <a:t>;"</a:t>
            </a:r>
            <a:r>
              <a:rPr lang="en-US" altLang="zh-CN" b="1" dirty="0">
                <a:solidFill>
                  <a:schemeClr val="accent5">
                    <a:lumMod val="10000"/>
                  </a:schemeClr>
                </a:solidFill>
                <a:latin typeface="+mn-lt"/>
              </a:rPr>
              <a:t>&gt;style</a:t>
            </a:r>
            <a:r>
              <a:rPr lang="zh-CN" altLang="en-US" b="1" dirty="0">
                <a:solidFill>
                  <a:schemeClr val="accent5">
                    <a:lumMod val="10000"/>
                  </a:schemeClr>
                </a:solidFill>
                <a:latin typeface="+mn-lt"/>
              </a:rPr>
              <a:t>属性的应用</a:t>
            </a:r>
            <a:r>
              <a:rPr lang="en-US" altLang="zh-CN" b="1" dirty="0">
                <a:solidFill>
                  <a:schemeClr val="accent5">
                    <a:lumMod val="10000"/>
                  </a:schemeClr>
                </a:solidFill>
                <a:latin typeface="+mn-lt"/>
              </a:rPr>
              <a:t>&lt;/h1&gt;</a:t>
            </a:r>
          </a:p>
          <a:p>
            <a:pPr algn="l" defTabSz="723900">
              <a:lnSpc>
                <a:spcPct val="15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&lt;p </a:t>
            </a:r>
            <a:r>
              <a:rPr lang="en-US" altLang="zh-CN" b="1" dirty="0">
                <a:solidFill>
                  <a:srgbClr val="FF0000"/>
                </a:solidFill>
                <a:latin typeface="+mn-lt"/>
              </a:rPr>
              <a:t>style="font-size:14px; </a:t>
            </a:r>
            <a:r>
              <a:rPr lang="en-US" altLang="zh-CN" b="1" dirty="0" err="1">
                <a:solidFill>
                  <a:srgbClr val="FF0000"/>
                </a:solidFill>
                <a:latin typeface="+mn-lt"/>
              </a:rPr>
              <a:t>color:green</a:t>
            </a:r>
            <a:r>
              <a:rPr lang="en-US" altLang="zh-CN" b="1" dirty="0">
                <a:solidFill>
                  <a:srgbClr val="FF0000"/>
                </a:solidFill>
                <a:latin typeface="+mn-lt"/>
              </a:rPr>
              <a:t>;"</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直接在</a:t>
            </a:r>
            <a:r>
              <a:rPr lang="en-US" altLang="zh-CN" b="1" dirty="0">
                <a:solidFill>
                  <a:schemeClr val="accent5">
                    <a:lumMod val="10000"/>
                  </a:schemeClr>
                </a:solidFill>
                <a:latin typeface="+mn-lt"/>
              </a:rPr>
              <a:t>HTML</a:t>
            </a:r>
            <a:r>
              <a:rPr lang="zh-CN" altLang="en-US" b="1" dirty="0">
                <a:solidFill>
                  <a:schemeClr val="accent5">
                    <a:lumMod val="10000"/>
                  </a:schemeClr>
                </a:solidFill>
                <a:latin typeface="+mn-lt"/>
              </a:rPr>
              <a:t>标签中设置的样式</a:t>
            </a:r>
            <a:r>
              <a:rPr lang="en-US" altLang="zh-CN" b="1" dirty="0">
                <a:solidFill>
                  <a:schemeClr val="accent5">
                    <a:lumMod val="10000"/>
                  </a:schemeClr>
                </a:solidFill>
                <a:latin typeface="+mn-lt"/>
              </a:rPr>
              <a:t>&lt;/p&gt;</a:t>
            </a:r>
          </a:p>
        </p:txBody>
      </p:sp>
      <p:grpSp>
        <p:nvGrpSpPr>
          <p:cNvPr id="6" name="组合 70"/>
          <p:cNvGrpSpPr/>
          <p:nvPr/>
        </p:nvGrpSpPr>
        <p:grpSpPr>
          <a:xfrm>
            <a:off x="142844" y="2786058"/>
            <a:ext cx="1000132" cy="414475"/>
            <a:chOff x="1000100" y="2528843"/>
            <a:chExt cx="1000132" cy="414475"/>
          </a:xfrm>
        </p:grpSpPr>
        <p:pic>
          <p:nvPicPr>
            <p:cNvPr id="7" name="Picture 8" descr="E:\设计支持\模板设计\sl.png"/>
            <p:cNvPicPr>
              <a:picLocks noChangeAspect="1" noChangeArrowheads="1"/>
            </p:cNvPicPr>
            <p:nvPr/>
          </p:nvPicPr>
          <p:blipFill>
            <a:blip r:embed="rId3"/>
            <a:srcRect/>
            <a:stretch>
              <a:fillRect/>
            </a:stretch>
          </p:blipFill>
          <p:spPr bwMode="auto">
            <a:xfrm>
              <a:off x="1000100" y="2528843"/>
              <a:ext cx="446984" cy="414475"/>
            </a:xfrm>
            <a:prstGeom prst="rect">
              <a:avLst/>
            </a:prstGeom>
            <a:noFill/>
          </p:spPr>
        </p:pic>
        <p:sp>
          <p:nvSpPr>
            <p:cNvPr id="8" name="TextBox 7"/>
            <p:cNvSpPr txBox="1"/>
            <p:nvPr/>
          </p:nvSpPr>
          <p:spPr>
            <a:xfrm>
              <a:off x="1299399" y="2536025"/>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示例</a:t>
              </a:r>
            </a:p>
          </p:txBody>
        </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12</a:t>
            </a:fld>
            <a:r>
              <a:rPr lang="en-US" altLang="zh-CN"/>
              <a:t>/55</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7-3</a:t>
            </a:r>
            <a:endParaRPr lang="zh-CN" altLang="en-US" dirty="0"/>
          </a:p>
        </p:txBody>
      </p:sp>
      <p:sp>
        <p:nvSpPr>
          <p:cNvPr id="6" name="内容占位符 5"/>
          <p:cNvSpPr>
            <a:spLocks noGrp="1"/>
          </p:cNvSpPr>
          <p:nvPr>
            <p:ph idx="1"/>
          </p:nvPr>
        </p:nvSpPr>
        <p:spPr/>
        <p:txBody>
          <a:bodyPr/>
          <a:lstStyle/>
          <a:p>
            <a:r>
              <a:rPr lang="zh-CN" altLang="en-US" dirty="0"/>
              <a:t>内部样式表</a:t>
            </a:r>
            <a:endParaRPr lang="en-US" altLang="zh-CN" dirty="0"/>
          </a:p>
          <a:p>
            <a:pPr lvl="1"/>
            <a:r>
              <a:rPr lang="en-US" altLang="zh-CN" dirty="0"/>
              <a:t>CSS</a:t>
            </a:r>
            <a:r>
              <a:rPr lang="zh-CN" altLang="en-US" dirty="0"/>
              <a:t>代码写在</a:t>
            </a:r>
            <a:r>
              <a:rPr lang="en-US" altLang="zh-CN" dirty="0"/>
              <a:t>&lt;head&gt;</a:t>
            </a:r>
            <a:r>
              <a:rPr lang="zh-CN" altLang="en-US" dirty="0"/>
              <a:t>的</a:t>
            </a:r>
            <a:r>
              <a:rPr lang="en-US" altLang="zh-CN" dirty="0"/>
              <a:t>&lt;style&gt;</a:t>
            </a:r>
            <a:r>
              <a:rPr lang="zh-CN" altLang="en-US" dirty="0"/>
              <a:t>标签中</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优点</a:t>
            </a:r>
            <a:endParaRPr lang="en-US" altLang="zh-CN" dirty="0"/>
          </a:p>
          <a:p>
            <a:pPr lvl="1"/>
            <a:r>
              <a:rPr lang="zh-CN" altLang="en-US" dirty="0"/>
              <a:t>方便在同页面中修改样式</a:t>
            </a:r>
            <a:endParaRPr lang="en-US" altLang="zh-CN" dirty="0"/>
          </a:p>
          <a:p>
            <a:r>
              <a:rPr lang="zh-CN" altLang="en-US" dirty="0"/>
              <a:t>缺点</a:t>
            </a:r>
            <a:endParaRPr lang="en-US" altLang="zh-CN" dirty="0"/>
          </a:p>
          <a:p>
            <a:pPr lvl="1"/>
            <a:r>
              <a:rPr lang="zh-CN" altLang="en-US" dirty="0"/>
              <a:t>不利于在多页面间共享复用代码及维护，对内容与样式的分离也不够彻底</a:t>
            </a:r>
          </a:p>
          <a:p>
            <a:endParaRPr lang="zh-CN" altLang="en-US" dirty="0"/>
          </a:p>
        </p:txBody>
      </p:sp>
      <p:sp>
        <p:nvSpPr>
          <p:cNvPr id="7" name="AutoShape 4"/>
          <p:cNvSpPr>
            <a:spLocks noChangeArrowheads="1"/>
          </p:cNvSpPr>
          <p:nvPr/>
        </p:nvSpPr>
        <p:spPr bwMode="auto">
          <a:xfrm>
            <a:off x="1043608" y="2306196"/>
            <a:ext cx="6984776" cy="1338828"/>
          </a:xfrm>
          <a:prstGeom prst="roundRect">
            <a:avLst>
              <a:gd name="adj" fmla="val 353"/>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&lt;style&gt;</a:t>
            </a:r>
          </a:p>
          <a:p>
            <a:pPr defTabSz="723900">
              <a:lnSpc>
                <a:spcPct val="15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        h1{color: green; }</a:t>
            </a:r>
          </a:p>
          <a:p>
            <a:pPr defTabSz="723900">
              <a:lnSpc>
                <a:spcPct val="15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&lt;/style&gt;</a:t>
            </a:r>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13</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wipe(left)">
                                      <p:cBhvr>
                                        <p:cTn id="10" dur="500"/>
                                        <p:tgtEl>
                                          <p:spTgt spid="6">
                                            <p:txEl>
                                              <p:pRg st="7" end="7"/>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Effect transition="in" filter="wipe(left)">
                                      <p:cBhvr>
                                        <p:cTn id="13" dur="500"/>
                                        <p:tgtEl>
                                          <p:spTgt spid="6">
                                            <p:txEl>
                                              <p:pRg st="8" end="8"/>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6">
                                            <p:txEl>
                                              <p:pRg st="9" end="9"/>
                                            </p:txEl>
                                          </p:spTgt>
                                        </p:tgtEl>
                                        <p:attrNameLst>
                                          <p:attrName>style.visibility</p:attrName>
                                        </p:attrNameLst>
                                      </p:cBhvr>
                                      <p:to>
                                        <p:strVal val="visible"/>
                                      </p:to>
                                    </p:set>
                                    <p:animEffect transition="in" filter="wipe(left)">
                                      <p:cBhvr>
                                        <p:cTn id="1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7-4</a:t>
            </a:r>
            <a:endParaRPr lang="zh-CN" altLang="en-US" dirty="0"/>
          </a:p>
        </p:txBody>
      </p:sp>
      <p:sp>
        <p:nvSpPr>
          <p:cNvPr id="6" name="内容占位符 5"/>
          <p:cNvSpPr>
            <a:spLocks noGrp="1"/>
          </p:cNvSpPr>
          <p:nvPr>
            <p:ph idx="1"/>
          </p:nvPr>
        </p:nvSpPr>
        <p:spPr/>
        <p:txBody>
          <a:bodyPr/>
          <a:lstStyle/>
          <a:p>
            <a:r>
              <a:rPr lang="zh-CN" altLang="en-US"/>
              <a:t>外部样式表</a:t>
            </a:r>
            <a:endParaRPr lang="en-US" altLang="zh-CN"/>
          </a:p>
          <a:p>
            <a:pPr lvl="1"/>
            <a:r>
              <a:rPr lang="en-US" altLang="zh-CN"/>
              <a:t>CSS</a:t>
            </a:r>
            <a:r>
              <a:rPr lang="zh-CN" altLang="en-US"/>
              <a:t>代码保存在扩展名为</a:t>
            </a:r>
            <a:r>
              <a:rPr lang="en-US" altLang="zh-CN"/>
              <a:t>.css</a:t>
            </a:r>
            <a:r>
              <a:rPr lang="zh-CN" altLang="en-US"/>
              <a:t>的样式表中</a:t>
            </a:r>
            <a:endParaRPr lang="en-US" altLang="zh-CN"/>
          </a:p>
          <a:p>
            <a:pPr lvl="1"/>
            <a:r>
              <a:rPr lang="en-US" altLang="zh-CN"/>
              <a:t>HTML</a:t>
            </a:r>
            <a:r>
              <a:rPr lang="zh-CN" altLang="en-US"/>
              <a:t>文件引用扩展名为</a:t>
            </a:r>
            <a:r>
              <a:rPr lang="en-US" altLang="zh-CN"/>
              <a:t>.css</a:t>
            </a:r>
            <a:r>
              <a:rPr lang="zh-CN" altLang="en-US"/>
              <a:t>的样式表，有两种方式</a:t>
            </a:r>
            <a:endParaRPr lang="en-US" altLang="zh-CN"/>
          </a:p>
          <a:p>
            <a:pPr lvl="2"/>
            <a:r>
              <a:rPr lang="zh-CN" altLang="en-US"/>
              <a:t>链接式</a:t>
            </a:r>
            <a:endParaRPr lang="en-US" altLang="zh-CN"/>
          </a:p>
          <a:p>
            <a:pPr lvl="2"/>
            <a:r>
              <a:rPr lang="zh-CN" altLang="en-US"/>
              <a:t>导入式</a:t>
            </a:r>
            <a:endParaRPr lang="en-US" altLang="zh-CN"/>
          </a:p>
          <a:p>
            <a:endParaRPr lang="zh-CN" altLang="en-US" dirty="0"/>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14</a:t>
            </a:fld>
            <a:r>
              <a:rPr lang="en-US" altLang="zh-CN"/>
              <a:t>/55</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7-5</a:t>
            </a:r>
            <a:endParaRPr lang="zh-CN" altLang="en-US" dirty="0"/>
          </a:p>
        </p:txBody>
      </p:sp>
      <p:sp>
        <p:nvSpPr>
          <p:cNvPr id="3" name="内容占位符 2"/>
          <p:cNvSpPr>
            <a:spLocks noGrp="1"/>
          </p:cNvSpPr>
          <p:nvPr>
            <p:ph idx="1"/>
          </p:nvPr>
        </p:nvSpPr>
        <p:spPr/>
        <p:txBody>
          <a:bodyPr/>
          <a:lstStyle/>
          <a:p>
            <a:r>
              <a:rPr lang="zh-CN" altLang="en-US"/>
              <a:t>外部样式表</a:t>
            </a:r>
            <a:endParaRPr lang="en-US" altLang="zh-CN"/>
          </a:p>
          <a:p>
            <a:pPr lvl="1"/>
            <a:r>
              <a:rPr lang="zh-CN" altLang="en-US"/>
              <a:t>链接外部样式表</a:t>
            </a:r>
            <a:endParaRPr lang="zh-CN" altLang="en-US" dirty="0"/>
          </a:p>
        </p:txBody>
      </p:sp>
      <p:sp>
        <p:nvSpPr>
          <p:cNvPr id="5" name="AutoShape 4"/>
          <p:cNvSpPr>
            <a:spLocks noChangeArrowheads="1"/>
          </p:cNvSpPr>
          <p:nvPr/>
        </p:nvSpPr>
        <p:spPr bwMode="auto">
          <a:xfrm>
            <a:off x="1285852" y="2928934"/>
            <a:ext cx="7326313" cy="1477328"/>
          </a:xfrm>
          <a:prstGeom prst="roundRect">
            <a:avLst>
              <a:gd name="adj" fmla="val 353"/>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spAutoFit/>
          </a:bodyPr>
          <a:lstStyle/>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&lt;head&gt;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  ……</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="style.css"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type="text/</a:t>
            </a:r>
            <a:r>
              <a:rPr lang="en-US" altLang="zh-CN" b="1" dirty="0" err="1">
                <a:solidFill>
                  <a:schemeClr val="accent5">
                    <a:lumMod val="10000"/>
                  </a:schemeClr>
                </a:solidFill>
                <a:latin typeface="+mn-lt"/>
              </a:rPr>
              <a:t>css</a:t>
            </a:r>
            <a:r>
              <a:rPr lang="en-US" altLang="zh-CN" b="1" dirty="0">
                <a:solidFill>
                  <a:schemeClr val="accent5">
                    <a:lumMod val="10000"/>
                  </a:schemeClr>
                </a:solidFill>
                <a:latin typeface="+mn-lt"/>
              </a:rPr>
              <a:t>" /&gt;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&lt;/head&gt;</a:t>
            </a:r>
          </a:p>
        </p:txBody>
      </p:sp>
      <p:sp>
        <p:nvSpPr>
          <p:cNvPr id="6" name="AutoShape 14"/>
          <p:cNvSpPr>
            <a:spLocks noChangeArrowheads="1"/>
          </p:cNvSpPr>
          <p:nvPr/>
        </p:nvSpPr>
        <p:spPr bwMode="auto">
          <a:xfrm>
            <a:off x="2285984" y="2643182"/>
            <a:ext cx="1146741"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文件路径</a:t>
            </a:r>
          </a:p>
        </p:txBody>
      </p:sp>
      <p:cxnSp>
        <p:nvCxnSpPr>
          <p:cNvPr id="7" name="直接箭头连接符 6"/>
          <p:cNvCxnSpPr>
            <a:stCxn id="6" idx="2"/>
          </p:cNvCxnSpPr>
          <p:nvPr/>
        </p:nvCxnSpPr>
        <p:spPr>
          <a:xfrm rot="5400000">
            <a:off x="2526950" y="3239470"/>
            <a:ext cx="520070" cy="144741"/>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8" name="AutoShape 14"/>
          <p:cNvSpPr>
            <a:spLocks noChangeArrowheads="1"/>
          </p:cNvSpPr>
          <p:nvPr/>
        </p:nvSpPr>
        <p:spPr bwMode="auto">
          <a:xfrm>
            <a:off x="3929058" y="2643182"/>
            <a:ext cx="1846757"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使用外部样式表</a:t>
            </a:r>
          </a:p>
        </p:txBody>
      </p:sp>
      <p:cxnSp>
        <p:nvCxnSpPr>
          <p:cNvPr id="9" name="直接箭头连接符 8"/>
          <p:cNvCxnSpPr>
            <a:stCxn id="8" idx="2"/>
          </p:cNvCxnSpPr>
          <p:nvPr/>
        </p:nvCxnSpPr>
        <p:spPr>
          <a:xfrm rot="5400000">
            <a:off x="4345031" y="3064469"/>
            <a:ext cx="520070" cy="494743"/>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10" name="AutoShape 14"/>
          <p:cNvSpPr>
            <a:spLocks noChangeArrowheads="1"/>
          </p:cNvSpPr>
          <p:nvPr/>
        </p:nvSpPr>
        <p:spPr bwMode="auto">
          <a:xfrm>
            <a:off x="6143636" y="2643182"/>
            <a:ext cx="1146741"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文件类型</a:t>
            </a:r>
          </a:p>
        </p:txBody>
      </p:sp>
      <p:cxnSp>
        <p:nvCxnSpPr>
          <p:cNvPr id="11" name="直接箭头连接符 10"/>
          <p:cNvCxnSpPr>
            <a:stCxn id="10" idx="2"/>
          </p:cNvCxnSpPr>
          <p:nvPr/>
        </p:nvCxnSpPr>
        <p:spPr>
          <a:xfrm rot="5400000">
            <a:off x="6384603" y="3239471"/>
            <a:ext cx="520071" cy="144739"/>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grpSp>
        <p:nvGrpSpPr>
          <p:cNvPr id="12" name="组合 71"/>
          <p:cNvGrpSpPr/>
          <p:nvPr/>
        </p:nvGrpSpPr>
        <p:grpSpPr>
          <a:xfrm>
            <a:off x="142844" y="2643182"/>
            <a:ext cx="1000132" cy="400110"/>
            <a:chOff x="1000100" y="1801286"/>
            <a:chExt cx="1000132" cy="400110"/>
          </a:xfrm>
        </p:grpSpPr>
        <p:pic>
          <p:nvPicPr>
            <p:cNvPr id="13"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14" name="TextBox 13"/>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22" name="组合 18"/>
          <p:cNvGrpSpPr/>
          <p:nvPr/>
        </p:nvGrpSpPr>
        <p:grpSpPr bwMode="auto">
          <a:xfrm>
            <a:off x="2090738" y="5585161"/>
            <a:ext cx="4572000" cy="428625"/>
            <a:chOff x="3143240" y="5143512"/>
            <a:chExt cx="4572032" cy="428628"/>
          </a:xfrm>
        </p:grpSpPr>
        <p:sp>
          <p:nvSpPr>
            <p:cNvPr id="23" name="圆角矩形 22"/>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4" name="圆角矩形 23"/>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5"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bwMode="auto">
            <a:xfrm>
              <a:off x="4124208" y="5187962"/>
              <a:ext cx="327367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a:t>
              </a:r>
              <a:r>
                <a:rPr lang="zh-CN" altLang="en-US" sz="1600" b="1" spc="300" dirty="0">
                  <a:solidFill>
                    <a:srgbClr val="FBFFFE"/>
                  </a:solidFill>
                  <a:latin typeface="微软雅黑" panose="020B0503020204020204" pitchFamily="34" charset="-122"/>
                  <a:ea typeface="微软雅黑" panose="020B0503020204020204" pitchFamily="34" charset="-122"/>
                </a:rPr>
                <a:t>：链接外部样式表</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15</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7-6</a:t>
            </a:r>
            <a:endParaRPr lang="zh-CN" altLang="en-US" dirty="0"/>
          </a:p>
        </p:txBody>
      </p:sp>
      <p:sp>
        <p:nvSpPr>
          <p:cNvPr id="3" name="内容占位符 2"/>
          <p:cNvSpPr>
            <a:spLocks noGrp="1"/>
          </p:cNvSpPr>
          <p:nvPr>
            <p:ph idx="1"/>
          </p:nvPr>
        </p:nvSpPr>
        <p:spPr/>
        <p:txBody>
          <a:bodyPr/>
          <a:lstStyle/>
          <a:p>
            <a:r>
              <a:rPr lang="zh-CN" altLang="en-US"/>
              <a:t>外部样式表</a:t>
            </a:r>
            <a:endParaRPr lang="en-US" altLang="zh-CN"/>
          </a:p>
          <a:p>
            <a:pPr lvl="1"/>
            <a:r>
              <a:rPr lang="zh-CN" altLang="en-US"/>
              <a:t>导入外部样式表</a:t>
            </a:r>
            <a:endParaRPr lang="zh-CN" altLang="en-US" dirty="0"/>
          </a:p>
        </p:txBody>
      </p:sp>
      <p:sp>
        <p:nvSpPr>
          <p:cNvPr id="5" name="AutoShape 4"/>
          <p:cNvSpPr>
            <a:spLocks noChangeArrowheads="1"/>
          </p:cNvSpPr>
          <p:nvPr/>
        </p:nvSpPr>
        <p:spPr bwMode="auto">
          <a:xfrm>
            <a:off x="1285852" y="2928934"/>
            <a:ext cx="7326313" cy="2308324"/>
          </a:xfrm>
          <a:prstGeom prst="roundRect">
            <a:avLst>
              <a:gd name="adj" fmla="val 353"/>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spAutoFit/>
          </a:bodyPr>
          <a:lstStyle/>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&lt;head&gt;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&lt;style type="text/</a:t>
            </a:r>
            <a:r>
              <a:rPr lang="en-US" altLang="zh-CN" b="1" dirty="0" err="1">
                <a:solidFill>
                  <a:schemeClr val="accent5">
                    <a:lumMod val="10000"/>
                  </a:schemeClr>
                </a:solidFill>
                <a:latin typeface="+mn-lt"/>
              </a:rPr>
              <a:t>css</a:t>
            </a:r>
            <a:r>
              <a:rPr lang="en-US" altLang="zh-CN" b="1" dirty="0">
                <a:solidFill>
                  <a:schemeClr val="accent5">
                    <a:lumMod val="10000"/>
                  </a:schemeClr>
                </a:solidFill>
                <a:latin typeface="+mn-lt"/>
              </a:rPr>
              <a:t>"&gt;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a:t>
            </a:r>
          </a:p>
          <a:p>
            <a:pPr algn="l" defTabSz="723900">
              <a:spcAft>
                <a:spcPts val="0"/>
              </a:spcAft>
              <a:buClr>
                <a:schemeClr val="folHlink"/>
              </a:buClr>
              <a:buSzPct val="60000"/>
              <a:tabLst>
                <a:tab pos="444500" algn="l"/>
              </a:tabLst>
              <a:defRPr/>
            </a:pPr>
            <a:r>
              <a:rPr lang="en-US" altLang="zh-CN" b="1" dirty="0">
                <a:solidFill>
                  <a:srgbClr val="FF0000"/>
                </a:solidFill>
                <a:latin typeface="+mn-lt"/>
              </a:rPr>
              <a:t>@import </a:t>
            </a:r>
            <a:r>
              <a:rPr lang="en-US" altLang="zh-CN" b="1" dirty="0" err="1">
                <a:solidFill>
                  <a:srgbClr val="FF0000"/>
                </a:solidFill>
                <a:latin typeface="+mn-lt"/>
              </a:rPr>
              <a:t>url</a:t>
            </a:r>
            <a:r>
              <a:rPr lang="en-US" altLang="zh-CN" b="1" dirty="0">
                <a:solidFill>
                  <a:srgbClr val="FF0000"/>
                </a:solidFill>
                <a:latin typeface="+mn-lt"/>
              </a:rPr>
              <a:t>("style.css");</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--&gt;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&lt;/style&gt;</a:t>
            </a:r>
          </a:p>
          <a:p>
            <a:pPr algn="l" defTabSz="723900">
              <a:spcAft>
                <a:spcPts val="0"/>
              </a:spcAft>
              <a:buClr>
                <a:schemeClr val="folHlink"/>
              </a:buClr>
              <a:buSzPct val="60000"/>
              <a:tabLst>
                <a:tab pos="444500" algn="l"/>
              </a:tabLst>
              <a:defRPr/>
            </a:pPr>
            <a:r>
              <a:rPr lang="en-US" altLang="zh-CN" b="1" dirty="0">
                <a:solidFill>
                  <a:schemeClr val="accent5">
                    <a:lumMod val="10000"/>
                  </a:schemeClr>
                </a:solidFill>
                <a:latin typeface="+mn-lt"/>
              </a:rPr>
              <a:t>&lt;/head&gt;</a:t>
            </a:r>
          </a:p>
        </p:txBody>
      </p:sp>
      <p:grpSp>
        <p:nvGrpSpPr>
          <p:cNvPr id="12" name="组合 71"/>
          <p:cNvGrpSpPr/>
          <p:nvPr/>
        </p:nvGrpSpPr>
        <p:grpSpPr>
          <a:xfrm>
            <a:off x="142844" y="2643182"/>
            <a:ext cx="1000132" cy="400110"/>
            <a:chOff x="1000100" y="1801286"/>
            <a:chExt cx="1000132" cy="400110"/>
          </a:xfrm>
        </p:grpSpPr>
        <p:pic>
          <p:nvPicPr>
            <p:cNvPr id="13"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14" name="TextBox 13"/>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20" name="组合 18"/>
          <p:cNvGrpSpPr/>
          <p:nvPr/>
        </p:nvGrpSpPr>
        <p:grpSpPr bwMode="auto">
          <a:xfrm>
            <a:off x="2252892" y="5534025"/>
            <a:ext cx="4572000" cy="428625"/>
            <a:chOff x="3143240" y="5143512"/>
            <a:chExt cx="4572032" cy="428628"/>
          </a:xfrm>
        </p:grpSpPr>
        <p:sp>
          <p:nvSpPr>
            <p:cNvPr id="21" name="圆角矩形 2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3"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124208" y="5187962"/>
              <a:ext cx="327367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2</a:t>
              </a:r>
              <a:r>
                <a:rPr lang="zh-CN" altLang="en-US" sz="1600" b="1" spc="300" dirty="0">
                  <a:solidFill>
                    <a:srgbClr val="FBFFFE"/>
                  </a:solidFill>
                  <a:latin typeface="微软雅黑" panose="020B0503020204020204" pitchFamily="34" charset="-122"/>
                  <a:ea typeface="微软雅黑" panose="020B0503020204020204" pitchFamily="34" charset="-122"/>
                </a:rPr>
                <a:t>：导入外部样式表</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16</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t>HTML</a:t>
            </a:r>
            <a:r>
              <a:rPr lang="zh-CN" altLang="en-US"/>
              <a:t>中引入</a:t>
            </a:r>
            <a:r>
              <a:rPr lang="en-US"/>
              <a:t>CSS</a:t>
            </a:r>
            <a:r>
              <a:rPr lang="zh-CN" altLang="en-US"/>
              <a:t>样式</a:t>
            </a:r>
            <a:r>
              <a:rPr lang="en-US" altLang="zh-CN"/>
              <a:t>7-7</a:t>
            </a:r>
            <a:endParaRPr lang="zh-CN" altLang="en-US" dirty="0"/>
          </a:p>
        </p:txBody>
      </p:sp>
      <p:sp>
        <p:nvSpPr>
          <p:cNvPr id="3" name="内容占位符 2"/>
          <p:cNvSpPr>
            <a:spLocks noGrp="1"/>
          </p:cNvSpPr>
          <p:nvPr>
            <p:ph idx="1"/>
          </p:nvPr>
        </p:nvSpPr>
        <p:spPr/>
        <p:txBody>
          <a:bodyPr/>
          <a:lstStyle/>
          <a:p>
            <a:r>
              <a:rPr lang="zh-CN" altLang="en-US" dirty="0"/>
              <a:t>链接式与导入式的区别</a:t>
            </a:r>
          </a:p>
          <a:p>
            <a:pPr lvl="1"/>
            <a:r>
              <a:rPr lang="en-US" altLang="zh-CN" dirty="0"/>
              <a:t>&lt;link/&gt;</a:t>
            </a:r>
            <a:r>
              <a:rPr lang="zh-CN" altLang="en-US" dirty="0"/>
              <a:t>标签属于</a:t>
            </a:r>
            <a:r>
              <a:rPr lang="en-US" altLang="zh-CN" dirty="0"/>
              <a:t>XHTML</a:t>
            </a:r>
            <a:r>
              <a:rPr lang="zh-CN" altLang="en-US" dirty="0"/>
              <a:t>，</a:t>
            </a:r>
            <a:r>
              <a:rPr lang="en-US" altLang="zh-CN" dirty="0"/>
              <a:t>@import</a:t>
            </a:r>
            <a:r>
              <a:rPr lang="zh-CN" altLang="en-US" dirty="0"/>
              <a:t>是属于</a:t>
            </a:r>
            <a:r>
              <a:rPr lang="en-US" altLang="zh-CN" dirty="0"/>
              <a:t>CSS2.1</a:t>
            </a:r>
            <a:endParaRPr lang="zh-CN" altLang="en-US" dirty="0"/>
          </a:p>
          <a:p>
            <a:pPr lvl="1"/>
            <a:r>
              <a:rPr lang="zh-CN" altLang="en-US" dirty="0"/>
              <a:t>使用</a:t>
            </a:r>
            <a:r>
              <a:rPr lang="en-US" altLang="zh-CN" dirty="0"/>
              <a:t>&lt;link/&gt;</a:t>
            </a:r>
            <a:r>
              <a:rPr lang="zh-CN" altLang="en-US" dirty="0"/>
              <a:t>链接的</a:t>
            </a:r>
            <a:r>
              <a:rPr lang="en-US" altLang="zh-CN" dirty="0"/>
              <a:t>CSS</a:t>
            </a:r>
            <a:r>
              <a:rPr lang="zh-CN" altLang="en-US" dirty="0"/>
              <a:t>文件先加载到网页当中，再进行编译显示</a:t>
            </a:r>
          </a:p>
          <a:p>
            <a:pPr lvl="1"/>
            <a:r>
              <a:rPr lang="zh-CN" altLang="en-US" dirty="0"/>
              <a:t>使用</a:t>
            </a:r>
            <a:r>
              <a:rPr lang="en-US" altLang="zh-CN" dirty="0"/>
              <a:t>@import</a:t>
            </a:r>
            <a:r>
              <a:rPr lang="zh-CN" altLang="en-US" dirty="0"/>
              <a:t>导入的</a:t>
            </a:r>
            <a:r>
              <a:rPr lang="en-US" altLang="zh-CN" dirty="0"/>
              <a:t>CSS</a:t>
            </a:r>
            <a:r>
              <a:rPr lang="zh-CN" altLang="en-US" dirty="0"/>
              <a:t>文件，客户端显示</a:t>
            </a:r>
            <a:r>
              <a:rPr lang="en-US" altLang="zh-CN" dirty="0"/>
              <a:t>HTML</a:t>
            </a:r>
            <a:r>
              <a:rPr lang="zh-CN" altLang="en-US" dirty="0"/>
              <a:t>结构，再把</a:t>
            </a:r>
            <a:r>
              <a:rPr lang="en-US" altLang="zh-CN" dirty="0"/>
              <a:t>CSS</a:t>
            </a:r>
            <a:r>
              <a:rPr lang="zh-CN" altLang="en-US" dirty="0"/>
              <a:t>文件加载到网页当中</a:t>
            </a:r>
          </a:p>
          <a:p>
            <a:pPr lvl="1"/>
            <a:r>
              <a:rPr lang="en-US" altLang="zh-CN" dirty="0"/>
              <a:t>@import</a:t>
            </a:r>
            <a:r>
              <a:rPr lang="zh-CN" altLang="en-US" dirty="0"/>
              <a:t>是属于</a:t>
            </a:r>
            <a:r>
              <a:rPr lang="en-US" altLang="zh-CN" dirty="0"/>
              <a:t>CSS2.1</a:t>
            </a:r>
            <a:r>
              <a:rPr lang="zh-CN" altLang="en-US" dirty="0"/>
              <a:t>特有的，对不兼容</a:t>
            </a:r>
            <a:r>
              <a:rPr lang="en-US" altLang="zh-CN" dirty="0"/>
              <a:t>CSS2.1</a:t>
            </a:r>
            <a:r>
              <a:rPr lang="zh-CN" altLang="en-US" dirty="0"/>
              <a:t>的浏览器是无效的</a:t>
            </a:r>
          </a:p>
        </p:txBody>
      </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17</a:t>
            </a:fld>
            <a:r>
              <a:rPr lang="en-US" altLang="zh-CN"/>
              <a:t>/55</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168" y="285728"/>
            <a:ext cx="2880444" cy="523220"/>
          </a:xfrm>
        </p:spPr>
        <p:txBody>
          <a:bodyPr/>
          <a:lstStyle/>
          <a:p>
            <a:r>
              <a:rPr lang="en-US"/>
              <a:t>CSS</a:t>
            </a:r>
            <a:r>
              <a:rPr lang="zh-CN" altLang="en-US"/>
              <a:t>样式优先级</a:t>
            </a:r>
            <a:endParaRPr lang="zh-CN" altLang="en-US" dirty="0"/>
          </a:p>
        </p:txBody>
      </p:sp>
      <p:sp>
        <p:nvSpPr>
          <p:cNvPr id="3" name="内容占位符 2"/>
          <p:cNvSpPr>
            <a:spLocks noGrp="1"/>
          </p:cNvSpPr>
          <p:nvPr>
            <p:ph idx="1"/>
          </p:nvPr>
        </p:nvSpPr>
        <p:spPr/>
        <p:txBody>
          <a:bodyPr/>
          <a:lstStyle/>
          <a:p>
            <a:r>
              <a:rPr lang="zh-CN" altLang="en-US" dirty="0"/>
              <a:t>行内样式</a:t>
            </a:r>
            <a:r>
              <a:rPr lang="en-US" altLang="zh-CN" dirty="0"/>
              <a:t>&gt;</a:t>
            </a:r>
            <a:r>
              <a:rPr lang="zh-CN" altLang="en-US" dirty="0"/>
              <a:t>内部样式表</a:t>
            </a:r>
            <a:r>
              <a:rPr lang="en-US" altLang="zh-CN" dirty="0"/>
              <a:t>&gt;</a:t>
            </a:r>
            <a:r>
              <a:rPr lang="zh-CN" altLang="en-US" dirty="0"/>
              <a:t>外部样式表</a:t>
            </a:r>
          </a:p>
          <a:p>
            <a:r>
              <a:rPr lang="zh-CN" altLang="en-US" dirty="0"/>
              <a:t>就近原则</a:t>
            </a:r>
          </a:p>
        </p:txBody>
      </p:sp>
      <p:grpSp>
        <p:nvGrpSpPr>
          <p:cNvPr id="6" name="组合 18"/>
          <p:cNvGrpSpPr/>
          <p:nvPr/>
        </p:nvGrpSpPr>
        <p:grpSpPr bwMode="auto">
          <a:xfrm>
            <a:off x="1547664" y="5805264"/>
            <a:ext cx="5351230" cy="428625"/>
            <a:chOff x="3143240" y="5143512"/>
            <a:chExt cx="4572032" cy="428628"/>
          </a:xfrm>
        </p:grpSpPr>
        <p:sp>
          <p:nvSpPr>
            <p:cNvPr id="7" name="圆角矩形 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8" name="圆角矩形 7"/>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9"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bwMode="auto">
            <a:xfrm>
              <a:off x="3979761" y="5187962"/>
              <a:ext cx="3562573"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3</a:t>
              </a:r>
              <a:r>
                <a:rPr lang="zh-CN" altLang="en-US" sz="1600" b="1" spc="300" dirty="0">
                  <a:solidFill>
                    <a:srgbClr val="FBFFFE"/>
                  </a:solidFill>
                  <a:latin typeface="微软雅黑" panose="020B0503020204020204" pitchFamily="34" charset="-122"/>
                  <a:ea typeface="微软雅黑" panose="020B0503020204020204" pitchFamily="34" charset="-122"/>
                </a:rPr>
                <a:t>：</a:t>
              </a:r>
              <a:r>
                <a:rPr lang="en-US" altLang="zh-CN" sz="1600" b="1" spc="300" dirty="0">
                  <a:solidFill>
                    <a:srgbClr val="FBFFFE"/>
                  </a:solidFill>
                  <a:latin typeface="微软雅黑" panose="020B0503020204020204" pitchFamily="34" charset="-122"/>
                  <a:ea typeface="微软雅黑" panose="020B0503020204020204" pitchFamily="34" charset="-122"/>
                </a:rPr>
                <a:t>3</a:t>
              </a:r>
              <a:r>
                <a:rPr lang="zh-CN" altLang="en-US" sz="1600" b="1" spc="300" dirty="0">
                  <a:solidFill>
                    <a:srgbClr val="FBFFFE"/>
                  </a:solidFill>
                  <a:latin typeface="微软雅黑" panose="020B0503020204020204" pitchFamily="34" charset="-122"/>
                  <a:ea typeface="微软雅黑" panose="020B0503020204020204" pitchFamily="34" charset="-122"/>
                </a:rPr>
                <a:t>种引入样式方式优先级</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18</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563889" y="285728"/>
            <a:ext cx="5400724" cy="523220"/>
          </a:xfrm>
        </p:spPr>
        <p:txBody>
          <a:bodyPr/>
          <a:lstStyle/>
          <a:p>
            <a:r>
              <a:rPr lang="zh-CN" altLang="en-US" dirty="0"/>
              <a:t>学员操作</a:t>
            </a:r>
            <a:r>
              <a:rPr lang="en-US" altLang="zh-CN" dirty="0"/>
              <a:t>—</a:t>
            </a:r>
            <a:r>
              <a:rPr lang="zh-CN" altLang="en-US" dirty="0"/>
              <a:t>制作</a:t>
            </a:r>
            <a:r>
              <a:rPr lang="en-US" altLang="zh-CN" dirty="0"/>
              <a:t>《</a:t>
            </a:r>
            <a:r>
              <a:rPr lang="zh-CN" altLang="en-US" dirty="0"/>
              <a:t>望庐山瀑布</a:t>
            </a:r>
            <a:r>
              <a:rPr lang="en-US" altLang="zh-CN" dirty="0"/>
              <a:t>》</a:t>
            </a:r>
          </a:p>
        </p:txBody>
      </p:sp>
      <p:sp>
        <p:nvSpPr>
          <p:cNvPr id="18435" name="Rectangle 3"/>
          <p:cNvSpPr>
            <a:spLocks noGrp="1" noChangeArrowheads="1"/>
          </p:cNvSpPr>
          <p:nvPr>
            <p:ph idx="1"/>
          </p:nvPr>
        </p:nvSpPr>
        <p:spPr/>
        <p:txBody>
          <a:bodyPr/>
          <a:lstStyle/>
          <a:p>
            <a:r>
              <a:rPr lang="zh-CN" altLang="en-US" dirty="0"/>
              <a:t>需求说明</a:t>
            </a:r>
          </a:p>
          <a:p>
            <a:pPr lvl="1"/>
            <a:r>
              <a:rPr lang="zh-CN" altLang="en-US" dirty="0"/>
              <a:t>使用标题标签和段落标签制作李白的诗</a:t>
            </a:r>
            <a:r>
              <a:rPr lang="en-US" altLang="zh-CN" dirty="0"/>
              <a:t>《</a:t>
            </a:r>
            <a:r>
              <a:rPr lang="zh-CN" altLang="en-US" dirty="0"/>
              <a:t>望庐山瀑布</a:t>
            </a:r>
            <a:r>
              <a:rPr lang="en-US" altLang="zh-CN" dirty="0"/>
              <a:t>》</a:t>
            </a:r>
            <a:r>
              <a:rPr lang="zh-CN" altLang="en-US" dirty="0"/>
              <a:t>，诗正文字体颜色为绿色，字体大小为</a:t>
            </a:r>
            <a:r>
              <a:rPr lang="en-US" altLang="zh-CN" dirty="0"/>
              <a:t>14px</a:t>
            </a:r>
            <a:endParaRPr lang="zh-CN" altLang="en-US" dirty="0"/>
          </a:p>
        </p:txBody>
      </p:sp>
      <p:grpSp>
        <p:nvGrpSpPr>
          <p:cNvPr id="14" name="组合 13"/>
          <p:cNvGrpSpPr/>
          <p:nvPr/>
        </p:nvGrpSpPr>
        <p:grpSpPr>
          <a:xfrm>
            <a:off x="142844" y="879510"/>
            <a:ext cx="928694" cy="406350"/>
            <a:chOff x="3786182" y="1192962"/>
            <a:chExt cx="928694" cy="406350"/>
          </a:xfrm>
        </p:grpSpPr>
        <p:sp>
          <p:nvSpPr>
            <p:cNvPr id="16" name="TextBox 15"/>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练习</a:t>
              </a:r>
            </a:p>
          </p:txBody>
        </p:sp>
        <p:pic>
          <p:nvPicPr>
            <p:cNvPr id="17" name="Picture 2" descr="E:\设计支持\模板设计\YS.png"/>
            <p:cNvPicPr>
              <a:picLocks noChangeAspect="1" noChangeArrowheads="1"/>
            </p:cNvPicPr>
            <p:nvPr/>
          </p:nvPicPr>
          <p:blipFill>
            <a:blip r:embed="rId3"/>
            <a:srcRect/>
            <a:stretch>
              <a:fillRect/>
            </a:stretch>
          </p:blipFill>
          <p:spPr bwMode="auto">
            <a:xfrm>
              <a:off x="3786182" y="1192962"/>
              <a:ext cx="414476" cy="406350"/>
            </a:xfrm>
            <a:prstGeom prst="rect">
              <a:avLst/>
            </a:prstGeom>
            <a:noFill/>
          </p:spPr>
        </p:pic>
      </p:grpSp>
      <p:grpSp>
        <p:nvGrpSpPr>
          <p:cNvPr id="15" name="组合 17"/>
          <p:cNvGrpSpPr/>
          <p:nvPr/>
        </p:nvGrpSpPr>
        <p:grpSpPr bwMode="auto">
          <a:xfrm>
            <a:off x="3307544" y="6333995"/>
            <a:ext cx="2786063" cy="428625"/>
            <a:chOff x="3714744" y="5143512"/>
            <a:chExt cx="2786082" cy="428628"/>
          </a:xfrm>
        </p:grpSpPr>
        <p:sp>
          <p:nvSpPr>
            <p:cNvPr id="18" name="圆角矩形 17"/>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9" name="TextBox 18"/>
            <p:cNvSpPr txBox="1"/>
            <p:nvPr/>
          </p:nvSpPr>
          <p:spPr bwMode="auto">
            <a:xfrm>
              <a:off x="3962612" y="5187962"/>
              <a:ext cx="222049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完成时间：</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分钟</a:t>
              </a:r>
            </a:p>
          </p:txBody>
        </p:sp>
      </p:grpSp>
      <p:pic>
        <p:nvPicPr>
          <p:cNvPr id="4098" name="Picture 2" descr="C:\Users\yaling.he\Desktop\Chapter04截图\Chapter04截图\图4.10　《望庐山瀑布》页面效果图.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494" y="2708919"/>
            <a:ext cx="3395488" cy="333123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19</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156176" y="285728"/>
            <a:ext cx="2808436" cy="523220"/>
          </a:xfrm>
        </p:spPr>
        <p:txBody>
          <a:bodyPr/>
          <a:lstStyle/>
          <a:p>
            <a:r>
              <a:rPr lang="zh-CN" altLang="en-US"/>
              <a:t>回顾与作业点评</a:t>
            </a:r>
            <a:endParaRPr lang="zh-CN" altLang="en-US" dirty="0"/>
          </a:p>
        </p:txBody>
      </p:sp>
      <p:sp>
        <p:nvSpPr>
          <p:cNvPr id="12291" name="内容占位符 2"/>
          <p:cNvSpPr>
            <a:spLocks noGrp="1"/>
          </p:cNvSpPr>
          <p:nvPr>
            <p:ph idx="1"/>
          </p:nvPr>
        </p:nvSpPr>
        <p:spPr/>
        <p:txBody>
          <a:bodyPr/>
          <a:lstStyle/>
          <a:p>
            <a:r>
              <a:rPr lang="zh-CN" altLang="en-US" dirty="0"/>
              <a:t>常用的表单元素有哪些？</a:t>
            </a:r>
            <a:endParaRPr lang="en-US" altLang="zh-CN" dirty="0"/>
          </a:p>
          <a:p>
            <a:r>
              <a:rPr lang="zh-CN" altLang="en-US" dirty="0"/>
              <a:t>使用什么属性可以作表单的初步验证？</a:t>
            </a:r>
            <a:endParaRPr lang="en-US" altLang="zh-CN" dirty="0"/>
          </a:p>
          <a:p>
            <a:r>
              <a:rPr lang="zh-CN" altLang="en-US" dirty="0"/>
              <a:t>请找出下面代码的错误之处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点评作业的提交情况和共性问题</a:t>
            </a:r>
            <a:endParaRPr lang="zh-CN" altLang="en-US" dirty="0"/>
          </a:p>
          <a:p>
            <a:endParaRPr lang="zh-CN" altLang="en-GB" dirty="0"/>
          </a:p>
          <a:p>
            <a:endParaRPr lang="zh-CN" altLang="en-US" dirty="0"/>
          </a:p>
        </p:txBody>
      </p:sp>
      <p:sp>
        <p:nvSpPr>
          <p:cNvPr id="15" name="AutoShape 4"/>
          <p:cNvSpPr>
            <a:spLocks noChangeArrowheads="1"/>
          </p:cNvSpPr>
          <p:nvPr/>
        </p:nvSpPr>
        <p:spPr bwMode="auto">
          <a:xfrm>
            <a:off x="35496" y="2996952"/>
            <a:ext cx="9036496" cy="81253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&lt;input name="</a:t>
            </a:r>
            <a:r>
              <a:rPr lang="en-US" altLang="zh-CN" b="1" dirty="0" err="1">
                <a:solidFill>
                  <a:schemeClr val="accent5">
                    <a:lumMod val="10000"/>
                  </a:schemeClr>
                </a:solidFill>
                <a:latin typeface="+mn-lt"/>
              </a:rPr>
              <a:t>userName</a:t>
            </a:r>
            <a:r>
              <a:rPr lang="en-US" altLang="zh-CN" b="1" dirty="0">
                <a:solidFill>
                  <a:schemeClr val="accent5">
                    <a:lumMod val="10000"/>
                  </a:schemeClr>
                </a:solidFill>
                <a:latin typeface="+mn-lt"/>
              </a:rPr>
              <a:t>" type="text"  value="</a:t>
            </a:r>
            <a:r>
              <a:rPr lang="en-US" altLang="zh-CN" b="1" dirty="0" err="1">
                <a:solidFill>
                  <a:schemeClr val="accent5">
                    <a:lumMod val="10000"/>
                  </a:schemeClr>
                </a:solidFill>
                <a:latin typeface="+mn-lt"/>
              </a:rPr>
              <a:t>zhangsan</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readonly</a:t>
            </a:r>
            <a:r>
              <a:rPr lang="en-US" altLang="zh-CN" b="1" dirty="0">
                <a:solidFill>
                  <a:schemeClr val="accent5">
                    <a:lumMod val="10000"/>
                  </a:schemeClr>
                </a:solidFill>
              </a:rPr>
              <a:t> =</a:t>
            </a:r>
            <a:r>
              <a:rPr lang="en-US" altLang="zh-CN" b="1" dirty="0" err="1">
                <a:solidFill>
                  <a:schemeClr val="accent5">
                    <a:lumMod val="10000"/>
                  </a:schemeClr>
                </a:solidFill>
              </a:rPr>
              <a:t>readonly</a:t>
            </a:r>
            <a:r>
              <a:rPr lang="en-US" altLang="zh-CN" b="1" dirty="0">
                <a:solidFill>
                  <a:schemeClr val="accent5">
                    <a:lumMod val="10000"/>
                  </a:schemeClr>
                </a:solidFill>
              </a:rPr>
              <a:t> </a:t>
            </a:r>
            <a:r>
              <a:rPr lang="en-US" altLang="zh-CN" b="1" dirty="0">
                <a:solidFill>
                  <a:schemeClr val="accent5">
                    <a:lumMod val="10000"/>
                  </a:schemeClr>
                </a:solidFill>
                <a:latin typeface="+mn-lt"/>
              </a:rPr>
              <a:t>/&gt;</a:t>
            </a:r>
          </a:p>
          <a:p>
            <a:pPr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&lt;input name="</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type="submit" disabled</a:t>
            </a:r>
            <a:r>
              <a:rPr lang="en-US" altLang="zh-CN" b="1" dirty="0">
                <a:solidFill>
                  <a:schemeClr val="accent5">
                    <a:lumMod val="10000"/>
                  </a:schemeClr>
                </a:solidFill>
              </a:rPr>
              <a:t> =" disabled "</a:t>
            </a:r>
            <a:r>
              <a:rPr lang="en-US" altLang="zh-CN" b="1" dirty="0">
                <a:solidFill>
                  <a:schemeClr val="accent5">
                    <a:lumMod val="10000"/>
                  </a:schemeClr>
                </a:solidFill>
                <a:latin typeface="+mn-lt"/>
              </a:rPr>
              <a:t> value="</a:t>
            </a:r>
            <a:r>
              <a:rPr lang="zh-CN" altLang="en-US" b="1" dirty="0">
                <a:solidFill>
                  <a:schemeClr val="accent5">
                    <a:lumMod val="10000"/>
                  </a:schemeClr>
                </a:solidFill>
                <a:latin typeface="+mn-lt"/>
              </a:rPr>
              <a:t>提交</a:t>
            </a:r>
            <a:r>
              <a:rPr lang="en-US" altLang="zh-CN" b="1" dirty="0">
                <a:solidFill>
                  <a:schemeClr val="accent5">
                    <a:lumMod val="10000"/>
                  </a:schemeClr>
                </a:solidFill>
                <a:latin typeface="+mn-lt"/>
              </a:rPr>
              <a:t>" /&gt;</a:t>
            </a:r>
            <a:endParaRPr lang="zh-CN" altLang="zh-CN" b="1" dirty="0">
              <a:solidFill>
                <a:schemeClr val="accent5">
                  <a:lumMod val="10000"/>
                </a:schemeClr>
              </a:solidFill>
              <a:latin typeface="+mn-lt"/>
            </a:endParaRPr>
          </a:p>
        </p:txBody>
      </p:sp>
      <p:sp>
        <p:nvSpPr>
          <p:cNvPr id="17" name="Rectangle 34"/>
          <p:cNvSpPr>
            <a:spLocks noChangeArrowheads="1"/>
          </p:cNvSpPr>
          <p:nvPr/>
        </p:nvSpPr>
        <p:spPr bwMode="auto">
          <a:xfrm>
            <a:off x="6480403" y="3071760"/>
            <a:ext cx="2160240" cy="357190"/>
          </a:xfrm>
          <a:prstGeom prst="rect">
            <a:avLst/>
          </a:prstGeom>
          <a:solidFill>
            <a:srgbClr val="FFDDDD">
              <a:alpha val="10196"/>
            </a:srgbClr>
          </a:solidFill>
          <a:ln w="28575" algn="ctr">
            <a:solidFill>
              <a:srgbClr val="C00000"/>
            </a:solidFill>
            <a:miter lim="800000"/>
          </a:ln>
        </p:spPr>
        <p:txBody>
          <a:bodyPr wrap="none" anchor="ctr"/>
          <a:lstStyle/>
          <a:p>
            <a:endParaRPr lang="zh-CN" altLang="en-US">
              <a:solidFill>
                <a:srgbClr val="FF0000"/>
              </a:solidFill>
              <a:ea typeface="宋体" panose="02010600030101010101" pitchFamily="2" charset="-122"/>
            </a:endParaRPr>
          </a:p>
        </p:txBody>
      </p:sp>
      <p:sp>
        <p:nvSpPr>
          <p:cNvPr id="22" name="Rectangle 34"/>
          <p:cNvSpPr>
            <a:spLocks noChangeArrowheads="1"/>
          </p:cNvSpPr>
          <p:nvPr/>
        </p:nvSpPr>
        <p:spPr bwMode="auto">
          <a:xfrm>
            <a:off x="3851920" y="3429000"/>
            <a:ext cx="2448272" cy="357190"/>
          </a:xfrm>
          <a:prstGeom prst="rect">
            <a:avLst/>
          </a:prstGeom>
          <a:solidFill>
            <a:srgbClr val="FFDDDD">
              <a:alpha val="10196"/>
            </a:srgbClr>
          </a:solidFill>
          <a:ln w="28575" algn="ctr">
            <a:solidFill>
              <a:srgbClr val="C00000"/>
            </a:solidFill>
            <a:miter lim="800000"/>
          </a:ln>
        </p:spPr>
        <p:txBody>
          <a:bodyPr wrap="none" anchor="ctr"/>
          <a:lstStyle/>
          <a:p>
            <a:endParaRPr lang="zh-CN" altLang="en-US">
              <a:solidFill>
                <a:srgbClr val="FF0000"/>
              </a:solidFill>
              <a:ea typeface="宋体" panose="02010600030101010101" pitchFamily="2" charset="-122"/>
            </a:endParaRPr>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a:t>
            </a:fld>
            <a:r>
              <a:rPr lang="en-US" altLang="zh-CN"/>
              <a:t>/55</a:t>
            </a:r>
            <a:endParaRPr lang="zh-CN" altLang="en-US" dirty="0"/>
          </a:p>
        </p:txBody>
      </p:sp>
      <p:grpSp>
        <p:nvGrpSpPr>
          <p:cNvPr id="11" name="组合 10"/>
          <p:cNvGrpSpPr/>
          <p:nvPr/>
        </p:nvGrpSpPr>
        <p:grpSpPr>
          <a:xfrm>
            <a:off x="107504" y="724634"/>
            <a:ext cx="1011983" cy="400110"/>
            <a:chOff x="1488315" y="3214686"/>
            <a:chExt cx="1011983" cy="400110"/>
          </a:xfrm>
        </p:grpSpPr>
        <p:pic>
          <p:nvPicPr>
            <p:cNvPr id="12" name="Picture 5" descr="\\prdsoftlab\Softlab\034\01.png"/>
            <p:cNvPicPr>
              <a:picLocks noChangeAspect="1" noChangeArrowheads="1"/>
            </p:cNvPicPr>
            <p:nvPr/>
          </p:nvPicPr>
          <p:blipFill>
            <a:blip r:embed="rId3"/>
            <a:srcRect/>
            <a:stretch>
              <a:fillRect/>
            </a:stretch>
          </p:blipFill>
          <p:spPr bwMode="auto">
            <a:xfrm>
              <a:off x="1488315" y="3243722"/>
              <a:ext cx="442912" cy="321804"/>
            </a:xfrm>
            <a:prstGeom prst="rect">
              <a:avLst/>
            </a:prstGeom>
            <a:noFill/>
          </p:spPr>
        </p:pic>
        <p:sp>
          <p:nvSpPr>
            <p:cNvPr id="13" name="TextBox 12"/>
            <p:cNvSpPr txBox="1"/>
            <p:nvPr/>
          </p:nvSpPr>
          <p:spPr bwMode="auto">
            <a:xfrm>
              <a:off x="1799465" y="3214686"/>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2" charset="-122"/>
                  <a:ea typeface="黑体" panose="02010609060101010101" pitchFamily="2" charset="-122"/>
                </a:rPr>
                <a:t>回顾</a:t>
              </a:r>
            </a:p>
          </p:txBody>
        </p:sp>
      </p:grpSp>
      <p:grpSp>
        <p:nvGrpSpPr>
          <p:cNvPr id="14" name="组合 13"/>
          <p:cNvGrpSpPr/>
          <p:nvPr/>
        </p:nvGrpSpPr>
        <p:grpSpPr>
          <a:xfrm>
            <a:off x="-11028" y="4397042"/>
            <a:ext cx="1497897" cy="400110"/>
            <a:chOff x="1004978" y="3857625"/>
            <a:chExt cx="1497897" cy="400110"/>
          </a:xfrm>
        </p:grpSpPr>
        <p:pic>
          <p:nvPicPr>
            <p:cNvPr id="16" name="Picture 6" descr="\\prdsoftlab\Softlab\034\05.png"/>
            <p:cNvPicPr>
              <a:picLocks noChangeAspect="1" noChangeArrowheads="1"/>
            </p:cNvPicPr>
            <p:nvPr/>
          </p:nvPicPr>
          <p:blipFill>
            <a:blip r:embed="rId4"/>
            <a:srcRect/>
            <a:stretch>
              <a:fillRect/>
            </a:stretch>
          </p:blipFill>
          <p:spPr bwMode="auto">
            <a:xfrm>
              <a:off x="1004978" y="3927478"/>
              <a:ext cx="406395" cy="295272"/>
            </a:xfrm>
            <a:prstGeom prst="rect">
              <a:avLst/>
            </a:prstGeom>
            <a:noFill/>
          </p:spPr>
        </p:pic>
        <p:sp>
          <p:nvSpPr>
            <p:cNvPr id="19" name="TextBox 18"/>
            <p:cNvSpPr txBox="1"/>
            <p:nvPr/>
          </p:nvSpPr>
          <p:spPr bwMode="auto">
            <a:xfrm>
              <a:off x="1285875" y="3857625"/>
              <a:ext cx="1217000"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2" charset="-122"/>
                  <a:ea typeface="黑体" panose="02010609060101010101" pitchFamily="2" charset="-122"/>
                </a:rPr>
                <a:t>作业点评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a:t>常见问题及解决办法</a:t>
            </a:r>
            <a:endParaRPr lang="en-US" altLang="zh-CN" dirty="0"/>
          </a:p>
          <a:p>
            <a:pPr eaLnBrk="1" hangingPunct="1">
              <a:defRPr/>
            </a:pPr>
            <a:r>
              <a:rPr lang="zh-CN" altLang="en-US" dirty="0"/>
              <a:t>代码规范问题</a:t>
            </a:r>
          </a:p>
          <a:p>
            <a:pPr eaLnBrk="1" hangingPunct="1">
              <a:defRPr/>
            </a:pPr>
            <a:r>
              <a:rPr lang="zh-CN" altLang="en-US" dirty="0"/>
              <a:t>调试技巧</a:t>
            </a:r>
            <a:endParaRPr lang="en-US" altLang="zh-CN" dirty="0"/>
          </a:p>
          <a:p>
            <a:pPr eaLnBrk="1" hangingPunct="1">
              <a:defRPr/>
            </a:pPr>
            <a:endParaRPr lang="zh-CN" altLang="en-US" dirty="0"/>
          </a:p>
          <a:p>
            <a:pPr eaLnBrk="1" hangingPunct="1">
              <a:defRPr/>
            </a:pPr>
            <a:endParaRPr lang="zh-CN" altLang="en-US" dirty="0"/>
          </a:p>
        </p:txBody>
      </p:sp>
      <p:sp>
        <p:nvSpPr>
          <p:cNvPr id="67587" name="Rectangle 2"/>
          <p:cNvSpPr>
            <a:spLocks noGrp="1" noChangeArrowheads="1"/>
          </p:cNvSpPr>
          <p:nvPr>
            <p:ph type="title"/>
          </p:nvPr>
        </p:nvSpPr>
        <p:spPr>
          <a:xfrm>
            <a:off x="5572125" y="285750"/>
            <a:ext cx="3392488" cy="523875"/>
          </a:xfrm>
        </p:spPr>
        <p:txBody>
          <a:bodyPr/>
          <a:lstStyle/>
          <a:p>
            <a:pPr eaLnBrk="1" hangingPunct="1"/>
            <a:r>
              <a:rPr>
                <a:solidFill>
                  <a:srgbClr val="121F55"/>
                </a:solidFill>
              </a:rPr>
              <a:t>共性问题集中讲解</a:t>
            </a:r>
          </a:p>
        </p:txBody>
      </p:sp>
      <p:grpSp>
        <p:nvGrpSpPr>
          <p:cNvPr id="67588" name="组合 29"/>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3997" y="3214688"/>
              <a:ext cx="5862712" cy="2058988"/>
              <a:chOff x="2066281" y="2227264"/>
              <a:chExt cx="5862790" cy="2059017"/>
            </a:xfrm>
          </p:grpSpPr>
          <p:grpSp>
            <p:nvGrpSpPr>
              <p:cNvPr id="67592" name="组合 19"/>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20</a:t>
            </a:fld>
            <a:r>
              <a:rPr lang="en-US" altLang="zh-CN"/>
              <a:t>/55</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5220072" y="70285"/>
            <a:ext cx="3744540" cy="954107"/>
          </a:xfrm>
        </p:spPr>
        <p:txBody>
          <a:bodyPr/>
          <a:lstStyle/>
          <a:p>
            <a:r>
              <a:rPr lang="en-US" altLang="zh-CN" dirty="0"/>
              <a:t>CSS3</a:t>
            </a:r>
            <a:r>
              <a:rPr lang="zh-CN" altLang="en-US" dirty="0"/>
              <a:t>基本选择器</a:t>
            </a:r>
            <a:r>
              <a:rPr lang="en-US" altLang="zh-CN" dirty="0"/>
              <a:t>3-1</a:t>
            </a:r>
            <a:endParaRPr lang="zh-CN" altLang="en-US" dirty="0"/>
          </a:p>
        </p:txBody>
      </p:sp>
      <p:sp>
        <p:nvSpPr>
          <p:cNvPr id="22531" name="内容占位符 2"/>
          <p:cNvSpPr>
            <a:spLocks noGrp="1"/>
          </p:cNvSpPr>
          <p:nvPr>
            <p:ph idx="1"/>
          </p:nvPr>
        </p:nvSpPr>
        <p:spPr/>
        <p:txBody>
          <a:bodyPr/>
          <a:lstStyle/>
          <a:p>
            <a:r>
              <a:rPr lang="zh-CN" altLang="en-US" dirty="0"/>
              <a:t>标签选择器</a:t>
            </a:r>
            <a:endParaRPr lang="en-US" altLang="zh-CN" dirty="0"/>
          </a:p>
          <a:p>
            <a:r>
              <a:rPr lang="zh-CN" altLang="en-US" dirty="0"/>
              <a:t>类选择器</a:t>
            </a:r>
            <a:endParaRPr lang="en-US" altLang="zh-CN" dirty="0"/>
          </a:p>
          <a:p>
            <a:r>
              <a:rPr lang="en-US" altLang="zh-CN" dirty="0"/>
              <a:t>ID</a:t>
            </a:r>
            <a:r>
              <a:rPr lang="zh-CN" altLang="en-US" dirty="0"/>
              <a:t>选择器</a:t>
            </a:r>
          </a:p>
        </p:txBody>
      </p:sp>
      <p:sp>
        <p:nvSpPr>
          <p:cNvPr id="8" name="内容占位符 2"/>
          <p:cNvSpPr txBox="1"/>
          <p:nvPr/>
        </p:nvSpPr>
        <p:spPr bwMode="auto">
          <a:xfrm>
            <a:off x="323012" y="2729218"/>
            <a:ext cx="7645400" cy="1143008"/>
          </a:xfrm>
          <a:prstGeom prst="rect">
            <a:avLst/>
          </a:prstGeom>
          <a:noFill/>
          <a:ln>
            <a:noFill/>
          </a:ln>
        </p:spPr>
        <p:txBody>
          <a:bodyPr vert="horz" wrap="square" lIns="91440" tIns="45720" rIns="91440" bIns="45720" numCol="1" anchor="t" anchorCtr="0" compatLnSpc="1"/>
          <a:lstStyle>
            <a:lvl1pPr marL="342900" indent="-342900" eaLnBrk="0" hangingPunct="0">
              <a:spcBef>
                <a:spcPct val="20000"/>
              </a:spcBef>
              <a:buClr>
                <a:srgbClr val="0E9CDE"/>
              </a:buClr>
              <a:buSzPct val="100000"/>
              <a:buFont typeface="Wingdings" panose="05000000000000000000" pitchFamily="2" charset="2"/>
              <a:buChar char="n"/>
              <a:defRPr sz="2600" b="1">
                <a:latin typeface="+mn-lt"/>
                <a:ea typeface="微软雅黑" panose="020B0503020204020204" pitchFamily="34" charset="-122"/>
              </a:defRPr>
            </a:lvl1pPr>
            <a:lvl2pPr marL="742950" indent="-285750" eaLnBrk="0" hangingPunct="0">
              <a:spcBef>
                <a:spcPct val="20000"/>
              </a:spcBef>
              <a:buClr>
                <a:srgbClr val="0E9CDE"/>
              </a:buClr>
              <a:buSzPct val="100000"/>
              <a:buFont typeface="Wingdings" panose="05000000000000000000" pitchFamily="2" charset="2"/>
              <a:buChar char="u"/>
              <a:defRPr sz="2400" b="1">
                <a:latin typeface="+mn-lt"/>
                <a:ea typeface="微软雅黑" panose="020B0503020204020204" pitchFamily="34" charset="-122"/>
              </a:defRPr>
            </a:lvl2pPr>
            <a:lvl3pPr marL="1143000" indent="-228600" eaLnBrk="0" hangingPunct="0">
              <a:spcBef>
                <a:spcPct val="20000"/>
              </a:spcBef>
              <a:buClr>
                <a:srgbClr val="0E9CDE"/>
              </a:buClr>
              <a:buSzPct val="85000"/>
              <a:buFont typeface="Wingdings" panose="05000000000000000000" pitchFamily="2" charset="2"/>
              <a:buChar char="Ø"/>
              <a:defRPr sz="2000" b="1">
                <a:latin typeface="+mn-lt"/>
                <a:ea typeface="+mn-ea"/>
              </a:defRPr>
            </a:lvl3pPr>
            <a:lvl4pPr marL="1600200" indent="-228600" eaLnBrk="0" hangingPunct="0">
              <a:spcBef>
                <a:spcPct val="20000"/>
              </a:spcBef>
              <a:buClr>
                <a:schemeClr val="tx2"/>
              </a:buClr>
              <a:buFont typeface="Wingdings" panose="05000000000000000000" pitchFamily="2" charset="2"/>
              <a:buChar char="Ø"/>
              <a:defRPr sz="1800" b="1">
                <a:latin typeface="+mn-lt"/>
                <a:ea typeface="+mn-ea"/>
                <a:cs typeface="楷体_GB2312" panose="02010609030101010101" pitchFamily="49" charset="-122"/>
              </a:defRPr>
            </a:lvl4pPr>
            <a:lvl5pPr marL="2057400" indent="-228600" eaLnBrk="0" hangingPunct="0">
              <a:spcBef>
                <a:spcPct val="20000"/>
              </a:spcBef>
              <a:buChar char="»"/>
              <a:defRPr sz="1600" b="1">
                <a:latin typeface="+mn-lt"/>
                <a:ea typeface="+mn-ea"/>
                <a:cs typeface="楷体_GB2312" panose="02010609030101010101" pitchFamily="49" charset="-122"/>
              </a:defRPr>
            </a:lvl5pPr>
            <a:lvl6pPr marL="2514600" indent="-228600" fontAlgn="base">
              <a:spcBef>
                <a:spcPct val="20000"/>
              </a:spcBef>
              <a:spcAft>
                <a:spcPct val="0"/>
              </a:spcAft>
              <a:buChar char="»"/>
              <a:defRPr sz="2000" b="1">
                <a:latin typeface="+mn-lt"/>
                <a:ea typeface="楷体_GB2312" panose="02010609030101010101" pitchFamily="49" charset="-122"/>
              </a:defRPr>
            </a:lvl6pPr>
            <a:lvl7pPr marL="2971800" indent="-228600" fontAlgn="base">
              <a:spcBef>
                <a:spcPct val="20000"/>
              </a:spcBef>
              <a:spcAft>
                <a:spcPct val="0"/>
              </a:spcAft>
              <a:buChar char="»"/>
              <a:defRPr sz="2000" b="1">
                <a:latin typeface="+mn-lt"/>
                <a:ea typeface="楷体_GB2312" panose="02010609030101010101" pitchFamily="49" charset="-122"/>
              </a:defRPr>
            </a:lvl7pPr>
            <a:lvl8pPr marL="3429000" indent="-228600" fontAlgn="base">
              <a:spcBef>
                <a:spcPct val="20000"/>
              </a:spcBef>
              <a:spcAft>
                <a:spcPct val="0"/>
              </a:spcAft>
              <a:buChar char="»"/>
              <a:defRPr sz="2000" b="1">
                <a:latin typeface="+mn-lt"/>
                <a:ea typeface="楷体_GB2312" panose="02010609030101010101" pitchFamily="49" charset="-122"/>
              </a:defRPr>
            </a:lvl8pPr>
            <a:lvl9pPr marL="3886200" indent="-228600" fontAlgn="base">
              <a:spcBef>
                <a:spcPct val="20000"/>
              </a:spcBef>
              <a:spcAft>
                <a:spcPct val="0"/>
              </a:spcAft>
              <a:buChar char="»"/>
              <a:defRPr sz="2000" b="1">
                <a:latin typeface="+mn-lt"/>
                <a:ea typeface="楷体_GB2312" panose="02010609030101010101" pitchFamily="49" charset="-122"/>
              </a:defRPr>
            </a:lvl9pPr>
          </a:lstStyle>
          <a:p>
            <a:pPr lvl="1"/>
            <a:r>
              <a:rPr lang="en-US" altLang="zh-CN" dirty="0"/>
              <a:t>HTML</a:t>
            </a:r>
            <a:r>
              <a:rPr lang="zh-CN" altLang="en-US" dirty="0"/>
              <a:t>标签作为标签选择器的名称</a:t>
            </a:r>
          </a:p>
          <a:p>
            <a:pPr lvl="2"/>
            <a:r>
              <a:rPr lang="en-US" altLang="zh-CN" dirty="0"/>
              <a:t>&lt;h1&gt;…&lt;h6&gt;</a:t>
            </a:r>
            <a:r>
              <a:rPr lang="zh-CN" altLang="en-US" dirty="0"/>
              <a:t>、</a:t>
            </a:r>
            <a:r>
              <a:rPr lang="en-US" altLang="zh-CN" dirty="0"/>
              <a:t>&lt;p&gt;</a:t>
            </a:r>
            <a:r>
              <a:rPr lang="zh-CN" altLang="en-US" dirty="0"/>
              <a:t>、</a:t>
            </a:r>
            <a:r>
              <a:rPr lang="en-US" altLang="zh-CN" dirty="0"/>
              <a:t>&lt;</a:t>
            </a:r>
            <a:r>
              <a:rPr lang="en-US" altLang="zh-CN" dirty="0" err="1"/>
              <a:t>img</a:t>
            </a:r>
            <a:r>
              <a:rPr lang="en-US" altLang="zh-CN" dirty="0"/>
              <a:t>/&gt;</a:t>
            </a:r>
            <a:endParaRPr lang="zh-CN" altLang="en-US" dirty="0"/>
          </a:p>
        </p:txBody>
      </p:sp>
      <p:sp>
        <p:nvSpPr>
          <p:cNvPr id="13" name="AutoShape 3"/>
          <p:cNvSpPr>
            <a:spLocks noChangeArrowheads="1"/>
          </p:cNvSpPr>
          <p:nvPr/>
        </p:nvSpPr>
        <p:spPr bwMode="auto">
          <a:xfrm>
            <a:off x="4857752" y="4143380"/>
            <a:ext cx="285752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gn="l">
              <a:lnSpc>
                <a:spcPct val="150000"/>
              </a:lnSpc>
            </a:pPr>
            <a:r>
              <a:rPr lang="en-US" altLang="zh-CN" b="1" dirty="0"/>
              <a:t>p { font-size:16px;}</a:t>
            </a:r>
            <a:endParaRPr lang="zh-CN" altLang="zh-CN" b="1" dirty="0">
              <a:latin typeface="+mn-lt"/>
            </a:endParaRPr>
          </a:p>
        </p:txBody>
      </p:sp>
      <p:sp>
        <p:nvSpPr>
          <p:cNvPr id="14" name="AutoShape 14"/>
          <p:cNvSpPr>
            <a:spLocks noChangeArrowheads="1"/>
          </p:cNvSpPr>
          <p:nvPr/>
        </p:nvSpPr>
        <p:spPr bwMode="auto">
          <a:xfrm>
            <a:off x="4357686" y="5163519"/>
            <a:ext cx="1385920"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标签选择器</a:t>
            </a:r>
          </a:p>
        </p:txBody>
      </p:sp>
      <p:cxnSp>
        <p:nvCxnSpPr>
          <p:cNvPr id="15" name="直接箭头连接符 14"/>
          <p:cNvCxnSpPr>
            <a:stCxn id="14" idx="0"/>
          </p:cNvCxnSpPr>
          <p:nvPr/>
        </p:nvCxnSpPr>
        <p:spPr>
          <a:xfrm rot="16200000" flipV="1">
            <a:off x="4744183" y="4857055"/>
            <a:ext cx="591510" cy="21417"/>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19" name="AutoShape 14"/>
          <p:cNvSpPr>
            <a:spLocks noChangeArrowheads="1"/>
          </p:cNvSpPr>
          <p:nvPr/>
        </p:nvSpPr>
        <p:spPr bwMode="auto">
          <a:xfrm>
            <a:off x="5870486" y="5143512"/>
            <a:ext cx="916092"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声明</a:t>
            </a:r>
          </a:p>
        </p:txBody>
      </p:sp>
      <p:cxnSp>
        <p:nvCxnSpPr>
          <p:cNvPr id="20" name="直接连接符 19"/>
          <p:cNvCxnSpPr/>
          <p:nvPr/>
        </p:nvCxnSpPr>
        <p:spPr bwMode="auto">
          <a:xfrm>
            <a:off x="5357818" y="4572008"/>
            <a:ext cx="150019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1" name="直接箭头连接符 20"/>
          <p:cNvCxnSpPr>
            <a:stCxn id="19" idx="0"/>
          </p:cNvCxnSpPr>
          <p:nvPr/>
        </p:nvCxnSpPr>
        <p:spPr>
          <a:xfrm rot="16200000" flipV="1">
            <a:off x="6063790" y="4878770"/>
            <a:ext cx="500066" cy="29418"/>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27" name="AutoShape 14"/>
          <p:cNvSpPr>
            <a:spLocks noChangeArrowheads="1"/>
          </p:cNvSpPr>
          <p:nvPr/>
        </p:nvSpPr>
        <p:spPr bwMode="auto">
          <a:xfrm>
            <a:off x="5429256" y="3214686"/>
            <a:ext cx="687228"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属性</a:t>
            </a:r>
          </a:p>
        </p:txBody>
      </p:sp>
      <p:cxnSp>
        <p:nvCxnSpPr>
          <p:cNvPr id="28" name="直接箭头连接符 27"/>
          <p:cNvCxnSpPr>
            <a:stCxn id="27" idx="2"/>
          </p:cNvCxnSpPr>
          <p:nvPr/>
        </p:nvCxnSpPr>
        <p:spPr>
          <a:xfrm rot="16200000" flipH="1">
            <a:off x="5412466" y="3983713"/>
            <a:ext cx="734385" cy="13576"/>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29" name="AutoShape 14"/>
          <p:cNvSpPr>
            <a:spLocks noChangeArrowheads="1"/>
          </p:cNvSpPr>
          <p:nvPr/>
        </p:nvSpPr>
        <p:spPr bwMode="auto">
          <a:xfrm>
            <a:off x="6333171" y="3214686"/>
            <a:ext cx="453407"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值</a:t>
            </a:r>
          </a:p>
        </p:txBody>
      </p:sp>
      <p:cxnSp>
        <p:nvCxnSpPr>
          <p:cNvPr id="30" name="直接箭头连接符 29"/>
          <p:cNvCxnSpPr>
            <a:stCxn id="29" idx="2"/>
          </p:cNvCxnSpPr>
          <p:nvPr/>
        </p:nvCxnSpPr>
        <p:spPr>
          <a:xfrm rot="16200000" flipH="1">
            <a:off x="6198877" y="3984306"/>
            <a:ext cx="734385" cy="12389"/>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grpSp>
        <p:nvGrpSpPr>
          <p:cNvPr id="32" name="组合 71"/>
          <p:cNvGrpSpPr/>
          <p:nvPr/>
        </p:nvGrpSpPr>
        <p:grpSpPr>
          <a:xfrm>
            <a:off x="3571868" y="3857628"/>
            <a:ext cx="1000132" cy="400110"/>
            <a:chOff x="1000100" y="1801286"/>
            <a:chExt cx="1000132" cy="400110"/>
          </a:xfrm>
        </p:grpSpPr>
        <p:pic>
          <p:nvPicPr>
            <p:cNvPr id="33"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34" name="TextBox 33"/>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26" name="组合 18"/>
          <p:cNvGrpSpPr/>
          <p:nvPr/>
        </p:nvGrpSpPr>
        <p:grpSpPr bwMode="auto">
          <a:xfrm>
            <a:off x="2090738" y="5962650"/>
            <a:ext cx="4572000" cy="428625"/>
            <a:chOff x="3143240" y="5143512"/>
            <a:chExt cx="4572032" cy="428628"/>
          </a:xfrm>
        </p:grpSpPr>
        <p:sp>
          <p:nvSpPr>
            <p:cNvPr id="31" name="圆角矩形 3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35" name="圆角矩形 3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36"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bwMode="auto">
            <a:xfrm>
              <a:off x="4367867" y="5187962"/>
              <a:ext cx="27863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4</a:t>
              </a:r>
              <a:r>
                <a:rPr lang="zh-CN" altLang="en-US" sz="1600" b="1" spc="300" dirty="0">
                  <a:solidFill>
                    <a:srgbClr val="FBFFFE"/>
                  </a:solidFill>
                  <a:latin typeface="微软雅黑" panose="020B0503020204020204" pitchFamily="34" charset="-122"/>
                  <a:ea typeface="微软雅黑" panose="020B0503020204020204" pitchFamily="34" charset="-122"/>
                </a:rPr>
                <a:t>：标签选择器</a:t>
              </a:r>
            </a:p>
          </p:txBody>
        </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21</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531">
                                            <p:txEl>
                                              <p:pRg st="0" end="0"/>
                                            </p:txEl>
                                          </p:spTgt>
                                        </p:tgtEl>
                                        <p:attrNameLst>
                                          <p:attrName>style.color</p:attrName>
                                        </p:attrNameLst>
                                      </p:cBhvr>
                                      <p:to>
                                        <a:srgbClr val="FF0000"/>
                                      </p:to>
                                    </p:animClr>
                                  </p:childTnLst>
                                </p:cTn>
                              </p:par>
                              <p:par>
                                <p:cTn id="7" presetID="42" presetClass="path" presetSubtype="0" accel="50000" decel="50000" fill="hold" nodeType="withEffect">
                                  <p:stCondLst>
                                    <p:cond delay="0"/>
                                  </p:stCondLst>
                                  <p:childTnLst>
                                    <p:animMotion origin="layout" path="M -2.77778E-7 -3.33333E-6 L -2.77778E-7 0.16412 " pathEditMode="relative" rAng="0" ptsTypes="AA">
                                      <p:cBhvr>
                                        <p:cTn id="8" dur="2000" fill="hold"/>
                                        <p:tgtEl>
                                          <p:spTgt spid="22531">
                                            <p:txEl>
                                              <p:pRg st="1" end="1"/>
                                            </p:txEl>
                                          </p:spTgt>
                                        </p:tgtEl>
                                        <p:attrNameLst>
                                          <p:attrName>ppt_x</p:attrName>
                                          <p:attrName>ppt_y</p:attrName>
                                        </p:attrNameLst>
                                      </p:cBhvr>
                                      <p:rCtr x="0" y="82"/>
                                    </p:animMotion>
                                  </p:childTnLst>
                                </p:cTn>
                              </p:par>
                              <p:par>
                                <p:cTn id="9" presetID="42" presetClass="path" presetSubtype="0" accel="50000" decel="50000" fill="hold" nodeType="withEffect">
                                  <p:stCondLst>
                                    <p:cond delay="0"/>
                                  </p:stCondLst>
                                  <p:childTnLst>
                                    <p:animMotion origin="layout" path="M 3.33333E-6 -3.7037E-7 L 3.33333E-6 0.18403 " pathEditMode="relative" rAng="0" ptsTypes="AA">
                                      <p:cBhvr>
                                        <p:cTn id="10" dur="2000" fill="hold"/>
                                        <p:tgtEl>
                                          <p:spTgt spid="22531">
                                            <p:txEl>
                                              <p:pRg st="2" end="2"/>
                                            </p:txEl>
                                          </p:spTgt>
                                        </p:tgtEl>
                                        <p:attrNameLst>
                                          <p:attrName>ppt_x</p:attrName>
                                          <p:attrName>ppt_y</p:attrName>
                                        </p:attrNameLst>
                                      </p:cBhvr>
                                      <p:rCtr x="0" y="92"/>
                                    </p:animMotion>
                                  </p:childTnLst>
                                </p:cTn>
                              </p:par>
                            </p:childTnLst>
                          </p:cTn>
                        </p:par>
                        <p:par>
                          <p:cTn id="11" fill="hold">
                            <p:stCondLst>
                              <p:cond delay="2000"/>
                            </p:stCondLst>
                            <p:childTnLst>
                              <p:par>
                                <p:cTn id="12" presetID="22" presetClass="entr" presetSubtype="8" fill="hold"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wipe(left)">
                                      <p:cBhvr>
                                        <p:cTn id="14" dur="500"/>
                                        <p:tgtEl>
                                          <p:spTgt spid="8">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par>
                                <p:cTn id="18" presetID="3" presetClass="emph" presetSubtype="2" fill="hold" nodeType="withEffect">
                                  <p:stCondLst>
                                    <p:cond delay="0"/>
                                  </p:stCondLst>
                                  <p:childTnLst>
                                    <p:animClr clrSpc="rgb" dir="cw">
                                      <p:cBhvr override="childStyle">
                                        <p:cTn id="19" dur="2000" fill="hold"/>
                                        <p:tgtEl>
                                          <p:spTgt spid="8">
                                            <p:txEl>
                                              <p:pRg st="0" end="0"/>
                                            </p:txEl>
                                          </p:spTgt>
                                        </p:tgtEl>
                                        <p:attrNameLst>
                                          <p:attrName>style.color</p:attrName>
                                        </p:attrNameLst>
                                      </p:cBhvr>
                                      <p:to>
                                        <a:srgbClr val="FF0000"/>
                                      </p:to>
                                    </p:animClr>
                                  </p:childTnLst>
                                </p:cTn>
                              </p:par>
                              <p:par>
                                <p:cTn id="20" presetID="3" presetClass="emph" presetSubtype="2" fill="hold" nodeType="withEffect">
                                  <p:stCondLst>
                                    <p:cond delay="0"/>
                                  </p:stCondLst>
                                  <p:childTnLst>
                                    <p:animClr clrSpc="rgb" dir="cw">
                                      <p:cBhvr override="childStyle">
                                        <p:cTn id="21" dur="2000" fill="hold"/>
                                        <p:tgtEl>
                                          <p:spTgt spid="8">
                                            <p:txEl>
                                              <p:pRg st="1" end="1"/>
                                            </p:txEl>
                                          </p:spTgt>
                                        </p:tgtEl>
                                        <p:attrNameLst>
                                          <p:attrName>style.color</p:attrName>
                                        </p:attrNameLst>
                                      </p:cBhvr>
                                      <p:to>
                                        <a:srgbClr val="FF0000"/>
                                      </p:to>
                                    </p:animClr>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par>
                          <p:cTn id="51" fill="hold">
                            <p:stCondLst>
                              <p:cond delay="3500"/>
                            </p:stCondLst>
                            <p:childTnLst>
                              <p:par>
                                <p:cTn id="52" presetID="22" presetClass="entr" presetSubtype="8"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par>
                          <p:cTn id="55" fill="hold">
                            <p:stCondLst>
                              <p:cond delay="4000"/>
                            </p:stCondLst>
                            <p:childTnLst>
                              <p:par>
                                <p:cTn id="56" presetID="22" presetClass="entr" presetSubtype="1"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up)">
                                      <p:cBhvr>
                                        <p:cTn id="58" dur="500"/>
                                        <p:tgtEl>
                                          <p:spTgt spid="28"/>
                                        </p:tgtEl>
                                      </p:cBhvr>
                                    </p:animEffect>
                                  </p:childTnLst>
                                </p:cTn>
                              </p:par>
                            </p:childTnLst>
                          </p:cTn>
                        </p:par>
                        <p:par>
                          <p:cTn id="59" fill="hold">
                            <p:stCondLst>
                              <p:cond delay="4500"/>
                            </p:stCondLst>
                            <p:childTnLst>
                              <p:par>
                                <p:cTn id="60" presetID="22" presetClass="entr" presetSubtype="8"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up)">
                                      <p:cBhvr>
                                        <p:cTn id="66" dur="500"/>
                                        <p:tgtEl>
                                          <p:spTgt spid="30"/>
                                        </p:tgtEl>
                                      </p:cBhvr>
                                    </p:animEffect>
                                  </p:childTnLst>
                                </p:cTn>
                              </p:par>
                            </p:childTnLst>
                          </p:cTn>
                        </p:par>
                        <p:par>
                          <p:cTn id="67" fill="hold">
                            <p:stCondLst>
                              <p:cond delay="5500"/>
                            </p:stCondLst>
                            <p:childTnLst>
                              <p:par>
                                <p:cTn id="68" presetID="22" presetClass="entr" presetSubtype="8" fill="hold"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left)">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7"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5436096" y="70285"/>
            <a:ext cx="3528516" cy="954107"/>
          </a:xfrm>
        </p:spPr>
        <p:txBody>
          <a:bodyPr/>
          <a:lstStyle/>
          <a:p>
            <a:r>
              <a:rPr lang="en-US" altLang="zh-CN" dirty="0"/>
              <a:t>CSS3</a:t>
            </a:r>
            <a:r>
              <a:rPr lang="zh-CN" altLang="en-US" dirty="0"/>
              <a:t>基本选择器</a:t>
            </a:r>
            <a:r>
              <a:rPr lang="en-US" altLang="zh-CN" dirty="0"/>
              <a:t>3-2</a:t>
            </a:r>
            <a:endParaRPr lang="zh-CN" altLang="en-US" dirty="0"/>
          </a:p>
        </p:txBody>
      </p:sp>
      <p:sp>
        <p:nvSpPr>
          <p:cNvPr id="22531" name="内容占位符 2"/>
          <p:cNvSpPr>
            <a:spLocks noGrp="1"/>
          </p:cNvSpPr>
          <p:nvPr>
            <p:ph idx="1"/>
          </p:nvPr>
        </p:nvSpPr>
        <p:spPr/>
        <p:txBody>
          <a:bodyPr/>
          <a:lstStyle/>
          <a:p>
            <a:r>
              <a:rPr lang="zh-CN" altLang="en-US" dirty="0"/>
              <a:t>标签选择器</a:t>
            </a:r>
            <a:endParaRPr lang="en-US" altLang="zh-CN" dirty="0"/>
          </a:p>
          <a:p>
            <a:r>
              <a:rPr lang="zh-CN" altLang="en-US" dirty="0">
                <a:solidFill>
                  <a:srgbClr val="FF0000"/>
                </a:solidFill>
              </a:rPr>
              <a:t>类选择器</a:t>
            </a:r>
            <a:endParaRPr lang="en-US" altLang="zh-CN" dirty="0">
              <a:solidFill>
                <a:srgbClr val="FF0000"/>
              </a:solidFill>
            </a:endParaRPr>
          </a:p>
          <a:p>
            <a:r>
              <a:rPr lang="en-US" altLang="zh-CN" dirty="0"/>
              <a:t>ID</a:t>
            </a:r>
            <a:r>
              <a:rPr lang="zh-CN" altLang="en-US" dirty="0"/>
              <a:t>选择器</a:t>
            </a:r>
          </a:p>
        </p:txBody>
      </p:sp>
      <p:sp>
        <p:nvSpPr>
          <p:cNvPr id="13" name="AutoShape 3"/>
          <p:cNvSpPr>
            <a:spLocks noChangeArrowheads="1"/>
          </p:cNvSpPr>
          <p:nvPr/>
        </p:nvSpPr>
        <p:spPr bwMode="auto">
          <a:xfrm>
            <a:off x="1473014" y="3929066"/>
            <a:ext cx="285752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gn="l">
              <a:lnSpc>
                <a:spcPct val="150000"/>
              </a:lnSpc>
            </a:pPr>
            <a:r>
              <a:rPr lang="en-US" altLang="zh-CN" b="1" dirty="0"/>
              <a:t>.class { font-size:16px;}</a:t>
            </a:r>
            <a:endParaRPr lang="zh-CN" altLang="zh-CN" b="1" dirty="0">
              <a:latin typeface="+mn-lt"/>
            </a:endParaRPr>
          </a:p>
        </p:txBody>
      </p:sp>
      <p:sp>
        <p:nvSpPr>
          <p:cNvPr id="14" name="AutoShape 14"/>
          <p:cNvSpPr>
            <a:spLocks noChangeArrowheads="1"/>
          </p:cNvSpPr>
          <p:nvPr/>
        </p:nvSpPr>
        <p:spPr bwMode="auto">
          <a:xfrm>
            <a:off x="1401576" y="4949205"/>
            <a:ext cx="1146741"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类选择器</a:t>
            </a:r>
          </a:p>
        </p:txBody>
      </p:sp>
      <p:cxnSp>
        <p:nvCxnSpPr>
          <p:cNvPr id="15" name="直接箭头连接符 14"/>
          <p:cNvCxnSpPr>
            <a:stCxn id="14" idx="0"/>
          </p:cNvCxnSpPr>
          <p:nvPr/>
        </p:nvCxnSpPr>
        <p:spPr>
          <a:xfrm rot="16200000" flipV="1">
            <a:off x="1678260" y="4652517"/>
            <a:ext cx="591511" cy="1865"/>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19" name="AutoShape 14"/>
          <p:cNvSpPr>
            <a:spLocks noChangeArrowheads="1"/>
          </p:cNvSpPr>
          <p:nvPr/>
        </p:nvSpPr>
        <p:spPr bwMode="auto">
          <a:xfrm>
            <a:off x="2914376" y="4929198"/>
            <a:ext cx="916092"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声明</a:t>
            </a:r>
          </a:p>
        </p:txBody>
      </p:sp>
      <p:cxnSp>
        <p:nvCxnSpPr>
          <p:cNvPr id="20" name="直接连接符 19"/>
          <p:cNvCxnSpPr/>
          <p:nvPr/>
        </p:nvCxnSpPr>
        <p:spPr bwMode="auto">
          <a:xfrm>
            <a:off x="2473146" y="4357694"/>
            <a:ext cx="150019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1" name="直接箭头连接符 20"/>
          <p:cNvCxnSpPr>
            <a:stCxn id="19" idx="0"/>
          </p:cNvCxnSpPr>
          <p:nvPr/>
        </p:nvCxnSpPr>
        <p:spPr>
          <a:xfrm rot="16200000" flipV="1">
            <a:off x="3107680" y="4664456"/>
            <a:ext cx="500066" cy="29418"/>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27" name="AutoShape 14"/>
          <p:cNvSpPr>
            <a:spLocks noChangeArrowheads="1"/>
          </p:cNvSpPr>
          <p:nvPr/>
        </p:nvSpPr>
        <p:spPr bwMode="auto">
          <a:xfrm>
            <a:off x="2571736" y="3000372"/>
            <a:ext cx="687228"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属性</a:t>
            </a:r>
          </a:p>
        </p:txBody>
      </p:sp>
      <p:cxnSp>
        <p:nvCxnSpPr>
          <p:cNvPr id="28" name="直接箭头连接符 27"/>
          <p:cNvCxnSpPr>
            <a:stCxn id="27" idx="2"/>
          </p:cNvCxnSpPr>
          <p:nvPr/>
        </p:nvCxnSpPr>
        <p:spPr>
          <a:xfrm rot="5400000">
            <a:off x="2541371" y="3769400"/>
            <a:ext cx="734384" cy="13575"/>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29" name="AutoShape 14"/>
          <p:cNvSpPr>
            <a:spLocks noChangeArrowheads="1"/>
          </p:cNvSpPr>
          <p:nvPr/>
        </p:nvSpPr>
        <p:spPr bwMode="auto">
          <a:xfrm>
            <a:off x="3448499" y="3000372"/>
            <a:ext cx="453407"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值</a:t>
            </a:r>
          </a:p>
        </p:txBody>
      </p:sp>
      <p:cxnSp>
        <p:nvCxnSpPr>
          <p:cNvPr id="30" name="直接箭头连接符 29"/>
          <p:cNvCxnSpPr>
            <a:stCxn id="29" idx="2"/>
          </p:cNvCxnSpPr>
          <p:nvPr/>
        </p:nvCxnSpPr>
        <p:spPr>
          <a:xfrm rot="16200000" flipH="1">
            <a:off x="3314205" y="3769992"/>
            <a:ext cx="734385" cy="12389"/>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grpSp>
        <p:nvGrpSpPr>
          <p:cNvPr id="3" name="组合 71"/>
          <p:cNvGrpSpPr/>
          <p:nvPr/>
        </p:nvGrpSpPr>
        <p:grpSpPr>
          <a:xfrm>
            <a:off x="187130" y="3357562"/>
            <a:ext cx="1000132" cy="400110"/>
            <a:chOff x="1000100" y="1801286"/>
            <a:chExt cx="1000132" cy="400110"/>
          </a:xfrm>
        </p:grpSpPr>
        <p:pic>
          <p:nvPicPr>
            <p:cNvPr id="33"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34" name="TextBox 33"/>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sp>
        <p:nvSpPr>
          <p:cNvPr id="25" name="AutoShape 14"/>
          <p:cNvSpPr>
            <a:spLocks noChangeArrowheads="1"/>
          </p:cNvSpPr>
          <p:nvPr/>
        </p:nvSpPr>
        <p:spPr bwMode="auto">
          <a:xfrm>
            <a:off x="1441330" y="3143248"/>
            <a:ext cx="916092"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类名称</a:t>
            </a:r>
          </a:p>
        </p:txBody>
      </p:sp>
      <p:cxnSp>
        <p:nvCxnSpPr>
          <p:cNvPr id="26" name="直接箭头连接符 25"/>
          <p:cNvCxnSpPr>
            <a:stCxn id="25" idx="2"/>
          </p:cNvCxnSpPr>
          <p:nvPr/>
        </p:nvCxnSpPr>
        <p:spPr>
          <a:xfrm rot="5400000">
            <a:off x="1624633" y="3797198"/>
            <a:ext cx="520071" cy="29416"/>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35" name="AutoShape 3"/>
          <p:cNvSpPr>
            <a:spLocks noChangeArrowheads="1"/>
          </p:cNvSpPr>
          <p:nvPr/>
        </p:nvSpPr>
        <p:spPr bwMode="auto">
          <a:xfrm>
            <a:off x="4000496" y="2000240"/>
            <a:ext cx="5000628"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gn="l">
              <a:lnSpc>
                <a:spcPct val="150000"/>
              </a:lnSpc>
            </a:pPr>
            <a:r>
              <a:rPr lang="en-US" altLang="zh-CN" b="1" dirty="0"/>
              <a:t>&lt;</a:t>
            </a:r>
            <a:r>
              <a:rPr lang="zh-CN" altLang="en-US" b="1" dirty="0"/>
              <a:t>标签名 </a:t>
            </a:r>
            <a:r>
              <a:rPr lang="en-US" altLang="zh-CN" b="1" dirty="0"/>
              <a:t>class= "</a:t>
            </a:r>
            <a:r>
              <a:rPr lang="zh-CN" altLang="en-US" b="1" dirty="0"/>
              <a:t>类名称</a:t>
            </a:r>
            <a:r>
              <a:rPr lang="en-US" altLang="zh-CN" b="1" dirty="0"/>
              <a:t>"&gt;</a:t>
            </a:r>
            <a:r>
              <a:rPr lang="zh-CN" altLang="en-US" b="1" dirty="0"/>
              <a:t>标签内容</a:t>
            </a:r>
            <a:r>
              <a:rPr lang="en-US" altLang="zh-CN" b="1" dirty="0"/>
              <a:t>&lt;/</a:t>
            </a:r>
            <a:r>
              <a:rPr lang="zh-CN" altLang="en-US" b="1" dirty="0"/>
              <a:t>标签名</a:t>
            </a:r>
            <a:r>
              <a:rPr lang="en-US" altLang="zh-CN" b="1" dirty="0"/>
              <a:t>&gt;</a:t>
            </a:r>
          </a:p>
        </p:txBody>
      </p:sp>
      <p:sp>
        <p:nvSpPr>
          <p:cNvPr id="36" name="Freeform 12"/>
          <p:cNvSpPr/>
          <p:nvPr/>
        </p:nvSpPr>
        <p:spPr bwMode="auto">
          <a:xfrm rot="6847711" flipH="1">
            <a:off x="3739888" y="2101319"/>
            <a:ext cx="1841259" cy="2500330"/>
          </a:xfrm>
          <a:prstGeom prst="arc">
            <a:avLst>
              <a:gd name="adj1" fmla="val 10930154"/>
              <a:gd name="adj2" fmla="val 21172311"/>
            </a:avLst>
          </a:prstGeom>
          <a:ln cmpd="sng">
            <a:solidFill>
              <a:schemeClr val="accent5">
                <a:lumMod val="50000"/>
              </a:schemeClr>
            </a:solidFill>
            <a:headEnd type="none" w="med" len="med"/>
            <a:tailEnd type="triangle" w="med" len="med"/>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p>
            <a:pPr>
              <a:defRPr/>
            </a:pPr>
            <a:endParaRPr lang="zh-CN" altLang="en-US" baseline="-25000" dirty="0"/>
          </a:p>
        </p:txBody>
      </p:sp>
      <p:grpSp>
        <p:nvGrpSpPr>
          <p:cNvPr id="32" name="组合 18"/>
          <p:cNvGrpSpPr/>
          <p:nvPr/>
        </p:nvGrpSpPr>
        <p:grpSpPr bwMode="auto">
          <a:xfrm>
            <a:off x="2105036" y="5748337"/>
            <a:ext cx="4572000" cy="428625"/>
            <a:chOff x="3143240" y="5143512"/>
            <a:chExt cx="4572032" cy="428628"/>
          </a:xfrm>
        </p:grpSpPr>
        <p:sp>
          <p:nvSpPr>
            <p:cNvPr id="37" name="圆角矩形 3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38" name="圆角矩形 37"/>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39"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p:nvPr/>
          </p:nvSpPr>
          <p:spPr bwMode="auto">
            <a:xfrm>
              <a:off x="4489695" y="5187962"/>
              <a:ext cx="2542702"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5</a:t>
              </a:r>
              <a:r>
                <a:rPr lang="zh-CN" altLang="en-US" sz="1600" b="1" spc="300" dirty="0">
                  <a:solidFill>
                    <a:srgbClr val="FBFFFE"/>
                  </a:solidFill>
                  <a:latin typeface="微软雅黑" panose="020B0503020204020204" pitchFamily="34" charset="-122"/>
                  <a:ea typeface="微软雅黑" panose="020B0503020204020204" pitchFamily="34" charset="-122"/>
                </a:rPr>
                <a:t>：类选择器</a:t>
              </a:r>
            </a:p>
          </p:txBody>
        </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22</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7" grpId="0" animBg="1"/>
      <p:bldP spid="29" grpId="0" animBg="1"/>
      <p:bldP spid="25"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5508104" y="70285"/>
            <a:ext cx="3456508" cy="954107"/>
          </a:xfrm>
        </p:spPr>
        <p:txBody>
          <a:bodyPr/>
          <a:lstStyle/>
          <a:p>
            <a:r>
              <a:rPr lang="en-US" altLang="zh-CN" dirty="0"/>
              <a:t>CSS3</a:t>
            </a:r>
            <a:r>
              <a:rPr lang="zh-CN" altLang="en-US" dirty="0"/>
              <a:t>基本选择器</a:t>
            </a:r>
            <a:r>
              <a:rPr lang="en-US" altLang="zh-CN" dirty="0"/>
              <a:t>3-3</a:t>
            </a:r>
            <a:endParaRPr lang="zh-CN" altLang="en-US" dirty="0"/>
          </a:p>
        </p:txBody>
      </p:sp>
      <p:sp>
        <p:nvSpPr>
          <p:cNvPr id="22531" name="内容占位符 2"/>
          <p:cNvSpPr>
            <a:spLocks noGrp="1"/>
          </p:cNvSpPr>
          <p:nvPr>
            <p:ph idx="1"/>
          </p:nvPr>
        </p:nvSpPr>
        <p:spPr/>
        <p:txBody>
          <a:bodyPr/>
          <a:lstStyle/>
          <a:p>
            <a:r>
              <a:rPr lang="zh-CN" altLang="en-US" dirty="0"/>
              <a:t>标签选择器</a:t>
            </a:r>
            <a:endParaRPr lang="en-US" altLang="zh-CN" dirty="0"/>
          </a:p>
          <a:p>
            <a:r>
              <a:rPr lang="zh-CN" altLang="en-US" dirty="0"/>
              <a:t>类选择器</a:t>
            </a:r>
            <a:endParaRPr lang="en-US" altLang="zh-CN" dirty="0"/>
          </a:p>
          <a:p>
            <a:r>
              <a:rPr lang="en-US" altLang="zh-CN" dirty="0">
                <a:solidFill>
                  <a:srgbClr val="FF0000"/>
                </a:solidFill>
              </a:rPr>
              <a:t>ID</a:t>
            </a:r>
            <a:r>
              <a:rPr lang="zh-CN" altLang="en-US" dirty="0">
                <a:solidFill>
                  <a:srgbClr val="FF0000"/>
                </a:solidFill>
              </a:rPr>
              <a:t>选择器</a:t>
            </a:r>
          </a:p>
        </p:txBody>
      </p:sp>
      <p:sp>
        <p:nvSpPr>
          <p:cNvPr id="13" name="AutoShape 3"/>
          <p:cNvSpPr>
            <a:spLocks noChangeArrowheads="1"/>
          </p:cNvSpPr>
          <p:nvPr/>
        </p:nvSpPr>
        <p:spPr bwMode="auto">
          <a:xfrm>
            <a:off x="1473014" y="3929066"/>
            <a:ext cx="285752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gn="l">
              <a:lnSpc>
                <a:spcPct val="150000"/>
              </a:lnSpc>
            </a:pPr>
            <a:r>
              <a:rPr lang="en-US" altLang="zh-CN" b="1" dirty="0"/>
              <a:t>#id { font-size:16px;}</a:t>
            </a:r>
            <a:endParaRPr lang="zh-CN" altLang="zh-CN" b="1" dirty="0">
              <a:latin typeface="+mn-lt"/>
            </a:endParaRPr>
          </a:p>
        </p:txBody>
      </p:sp>
      <p:sp>
        <p:nvSpPr>
          <p:cNvPr id="14" name="AutoShape 14"/>
          <p:cNvSpPr>
            <a:spLocks noChangeArrowheads="1"/>
          </p:cNvSpPr>
          <p:nvPr/>
        </p:nvSpPr>
        <p:spPr bwMode="auto">
          <a:xfrm>
            <a:off x="1142976" y="4949205"/>
            <a:ext cx="1118699"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en-US" altLang="zh-CN" b="1" kern="0" dirty="0">
                <a:solidFill>
                  <a:schemeClr val="bg1"/>
                </a:solidFill>
                <a:latin typeface="Arial" panose="020B0604020202020204"/>
                <a:ea typeface="黑体" panose="02010609060101010101" pitchFamily="2" charset="-122"/>
              </a:rPr>
              <a:t>id</a:t>
            </a:r>
            <a:r>
              <a:rPr lang="zh-CN" altLang="en-US" b="1" kern="0" dirty="0">
                <a:solidFill>
                  <a:schemeClr val="bg1"/>
                </a:solidFill>
                <a:latin typeface="Arial" panose="020B0604020202020204"/>
                <a:ea typeface="黑体" panose="02010609060101010101" pitchFamily="2" charset="-122"/>
              </a:rPr>
              <a:t>选择器</a:t>
            </a:r>
          </a:p>
        </p:txBody>
      </p:sp>
      <p:cxnSp>
        <p:nvCxnSpPr>
          <p:cNvPr id="15" name="直接箭头连接符 14"/>
          <p:cNvCxnSpPr>
            <a:stCxn id="14" idx="0"/>
          </p:cNvCxnSpPr>
          <p:nvPr/>
        </p:nvCxnSpPr>
        <p:spPr>
          <a:xfrm rot="5400000" flipH="1" flipV="1">
            <a:off x="1412650" y="4647371"/>
            <a:ext cx="591510" cy="12158"/>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19" name="AutoShape 14"/>
          <p:cNvSpPr>
            <a:spLocks noChangeArrowheads="1"/>
          </p:cNvSpPr>
          <p:nvPr/>
        </p:nvSpPr>
        <p:spPr bwMode="auto">
          <a:xfrm>
            <a:off x="2655776" y="4929198"/>
            <a:ext cx="916092"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声明</a:t>
            </a:r>
          </a:p>
        </p:txBody>
      </p:sp>
      <p:cxnSp>
        <p:nvCxnSpPr>
          <p:cNvPr id="20" name="直接连接符 19"/>
          <p:cNvCxnSpPr/>
          <p:nvPr/>
        </p:nvCxnSpPr>
        <p:spPr bwMode="auto">
          <a:xfrm>
            <a:off x="2214546" y="4357694"/>
            <a:ext cx="150019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1" name="直接箭头连接符 20"/>
          <p:cNvCxnSpPr>
            <a:stCxn id="19" idx="0"/>
          </p:cNvCxnSpPr>
          <p:nvPr/>
        </p:nvCxnSpPr>
        <p:spPr>
          <a:xfrm rot="16200000" flipV="1">
            <a:off x="2849080" y="4664456"/>
            <a:ext cx="500066" cy="29418"/>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27" name="AutoShape 14"/>
          <p:cNvSpPr>
            <a:spLocks noChangeArrowheads="1"/>
          </p:cNvSpPr>
          <p:nvPr/>
        </p:nvSpPr>
        <p:spPr bwMode="auto">
          <a:xfrm>
            <a:off x="2285984" y="3000372"/>
            <a:ext cx="687228"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属性</a:t>
            </a:r>
          </a:p>
        </p:txBody>
      </p:sp>
      <p:cxnSp>
        <p:nvCxnSpPr>
          <p:cNvPr id="28" name="直接箭头连接符 27"/>
          <p:cNvCxnSpPr>
            <a:stCxn id="27" idx="2"/>
          </p:cNvCxnSpPr>
          <p:nvPr/>
        </p:nvCxnSpPr>
        <p:spPr>
          <a:xfrm rot="5400000">
            <a:off x="2255619" y="3769400"/>
            <a:ext cx="734384" cy="13575"/>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29" name="AutoShape 14"/>
          <p:cNvSpPr>
            <a:spLocks noChangeArrowheads="1"/>
          </p:cNvSpPr>
          <p:nvPr/>
        </p:nvSpPr>
        <p:spPr bwMode="auto">
          <a:xfrm>
            <a:off x="3162747" y="3000372"/>
            <a:ext cx="453407"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值</a:t>
            </a:r>
          </a:p>
        </p:txBody>
      </p:sp>
      <p:cxnSp>
        <p:nvCxnSpPr>
          <p:cNvPr id="30" name="直接箭头连接符 29"/>
          <p:cNvCxnSpPr>
            <a:stCxn id="29" idx="2"/>
          </p:cNvCxnSpPr>
          <p:nvPr/>
        </p:nvCxnSpPr>
        <p:spPr>
          <a:xfrm rot="16200000" flipH="1">
            <a:off x="3028453" y="3769992"/>
            <a:ext cx="734385" cy="12389"/>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grpSp>
        <p:nvGrpSpPr>
          <p:cNvPr id="3" name="组合 71"/>
          <p:cNvGrpSpPr/>
          <p:nvPr/>
        </p:nvGrpSpPr>
        <p:grpSpPr>
          <a:xfrm>
            <a:off x="187130" y="3357562"/>
            <a:ext cx="1000132" cy="400110"/>
            <a:chOff x="1000100" y="1801286"/>
            <a:chExt cx="1000132" cy="400110"/>
          </a:xfrm>
        </p:grpSpPr>
        <p:pic>
          <p:nvPicPr>
            <p:cNvPr id="33"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34" name="TextBox 33"/>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sp>
        <p:nvSpPr>
          <p:cNvPr id="25" name="AutoShape 14"/>
          <p:cNvSpPr>
            <a:spLocks noChangeArrowheads="1"/>
          </p:cNvSpPr>
          <p:nvPr/>
        </p:nvSpPr>
        <p:spPr bwMode="auto">
          <a:xfrm>
            <a:off x="1285852" y="3143248"/>
            <a:ext cx="887786"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en-US" altLang="zh-CN" b="1" kern="0" dirty="0">
                <a:solidFill>
                  <a:schemeClr val="bg1"/>
                </a:solidFill>
                <a:latin typeface="Arial" panose="020B0604020202020204"/>
                <a:ea typeface="黑体" panose="02010609060101010101" pitchFamily="2" charset="-122"/>
              </a:rPr>
              <a:t>id</a:t>
            </a:r>
            <a:r>
              <a:rPr lang="zh-CN" altLang="en-US" b="1" kern="0" dirty="0">
                <a:solidFill>
                  <a:schemeClr val="bg1"/>
                </a:solidFill>
                <a:latin typeface="Arial" panose="020B0604020202020204"/>
                <a:ea typeface="黑体" panose="02010609060101010101" pitchFamily="2" charset="-122"/>
              </a:rPr>
              <a:t>名称</a:t>
            </a:r>
          </a:p>
        </p:txBody>
      </p:sp>
      <p:cxnSp>
        <p:nvCxnSpPr>
          <p:cNvPr id="26" name="直接箭头连接符 25"/>
          <p:cNvCxnSpPr>
            <a:stCxn id="25" idx="2"/>
          </p:cNvCxnSpPr>
          <p:nvPr/>
        </p:nvCxnSpPr>
        <p:spPr>
          <a:xfrm rot="5400000">
            <a:off x="1462079" y="3804275"/>
            <a:ext cx="520070" cy="15262"/>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grpSp>
        <p:nvGrpSpPr>
          <p:cNvPr id="31" name="组合 18"/>
          <p:cNvGrpSpPr/>
          <p:nvPr/>
        </p:nvGrpSpPr>
        <p:grpSpPr bwMode="auto">
          <a:xfrm>
            <a:off x="2044534" y="5804987"/>
            <a:ext cx="4572000" cy="428625"/>
            <a:chOff x="3143240" y="5143512"/>
            <a:chExt cx="4572032" cy="428628"/>
          </a:xfrm>
        </p:grpSpPr>
        <p:sp>
          <p:nvSpPr>
            <p:cNvPr id="32" name="圆角矩形 31"/>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35" name="圆角矩形 3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36"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bwMode="auto">
            <a:xfrm>
              <a:off x="4457635" y="5187962"/>
              <a:ext cx="2606822"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6</a:t>
              </a:r>
              <a:r>
                <a:rPr lang="zh-CN" altLang="en-US" sz="1600" b="1" spc="300" dirty="0">
                  <a:solidFill>
                    <a:srgbClr val="FBFFFE"/>
                  </a:solidFill>
                  <a:latin typeface="微软雅黑" panose="020B0503020204020204" pitchFamily="34" charset="-122"/>
                  <a:ea typeface="微软雅黑" panose="020B0503020204020204" pitchFamily="34" charset="-122"/>
                </a:rPr>
                <a:t>：</a:t>
              </a:r>
              <a:r>
                <a:rPr lang="en-US" altLang="zh-CN" sz="1600" b="1" spc="300" dirty="0">
                  <a:solidFill>
                    <a:srgbClr val="FBFFFE"/>
                  </a:solidFill>
                  <a:latin typeface="微软雅黑" panose="020B0503020204020204" pitchFamily="34" charset="-122"/>
                  <a:ea typeface="微软雅黑" panose="020B0503020204020204" pitchFamily="34" charset="-122"/>
                </a:rPr>
                <a:t>ID</a:t>
              </a:r>
              <a:r>
                <a:rPr lang="zh-CN" altLang="en-US" sz="1600" b="1" spc="300" dirty="0">
                  <a:solidFill>
                    <a:srgbClr val="FBFFFE"/>
                  </a:solidFill>
                  <a:latin typeface="微软雅黑" panose="020B0503020204020204" pitchFamily="34" charset="-122"/>
                  <a:ea typeface="微软雅黑" panose="020B0503020204020204" pitchFamily="34" charset="-122"/>
                </a:rPr>
                <a:t>选择器</a:t>
              </a:r>
            </a:p>
          </p:txBody>
        </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23</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7" grpId="0" animBg="1"/>
      <p:bldP spid="29"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12360" y="285728"/>
            <a:ext cx="1152252" cy="523220"/>
          </a:xfrm>
        </p:spPr>
        <p:txBody>
          <a:bodyPr/>
          <a:lstStyle/>
          <a:p>
            <a:r>
              <a:rPr lang="zh-CN" altLang="en-US"/>
              <a:t>小结</a:t>
            </a:r>
            <a:endParaRPr lang="zh-CN" altLang="en-US" dirty="0"/>
          </a:p>
        </p:txBody>
      </p:sp>
      <p:sp>
        <p:nvSpPr>
          <p:cNvPr id="3" name="内容占位符 2"/>
          <p:cNvSpPr>
            <a:spLocks noGrp="1"/>
          </p:cNvSpPr>
          <p:nvPr>
            <p:ph idx="1"/>
          </p:nvPr>
        </p:nvSpPr>
        <p:spPr/>
        <p:txBody>
          <a:bodyPr/>
          <a:lstStyle/>
          <a:p>
            <a:r>
              <a:rPr lang="zh-CN" altLang="en-US"/>
              <a:t>标签选择器直接应用于</a:t>
            </a:r>
            <a:r>
              <a:rPr lang="en-US" altLang="zh-CN"/>
              <a:t>HTML</a:t>
            </a:r>
            <a:r>
              <a:rPr lang="zh-CN" altLang="en-US"/>
              <a:t>标签</a:t>
            </a:r>
            <a:endParaRPr lang="en-US" altLang="zh-CN"/>
          </a:p>
          <a:p>
            <a:r>
              <a:rPr lang="zh-CN" altLang="en-US"/>
              <a:t>类选择器可在页面中多次使用</a:t>
            </a:r>
            <a:endParaRPr lang="en-US"/>
          </a:p>
          <a:p>
            <a:r>
              <a:rPr lang="en-US"/>
              <a:t>ID</a:t>
            </a:r>
            <a:r>
              <a:rPr lang="zh-CN" altLang="en-US"/>
              <a:t>选择器在同一个页面中只能使用一次</a:t>
            </a:r>
            <a:endParaRPr lang="zh-CN" altLang="en-US" dirty="0"/>
          </a:p>
        </p:txBody>
      </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24</a:t>
            </a:fld>
            <a:r>
              <a:rPr lang="en-US" altLang="zh-CN"/>
              <a:t>/55</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6056" y="70285"/>
            <a:ext cx="3888556" cy="954107"/>
          </a:xfrm>
        </p:spPr>
        <p:txBody>
          <a:bodyPr/>
          <a:lstStyle/>
          <a:p>
            <a:r>
              <a:rPr lang="zh-CN" altLang="zh-CN" dirty="0"/>
              <a:t>基本选择器的优先级</a:t>
            </a:r>
            <a:endParaRPr lang="zh-CN" altLang="en-US" dirty="0"/>
          </a:p>
        </p:txBody>
      </p:sp>
      <p:sp>
        <p:nvSpPr>
          <p:cNvPr id="3" name="内容占位符 2"/>
          <p:cNvSpPr>
            <a:spLocks noGrp="1"/>
          </p:cNvSpPr>
          <p:nvPr>
            <p:ph idx="1"/>
          </p:nvPr>
        </p:nvSpPr>
        <p:spPr/>
        <p:txBody>
          <a:bodyPr/>
          <a:lstStyle/>
          <a:p>
            <a:r>
              <a:rPr lang="en-US" altLang="zh-CN" dirty="0"/>
              <a:t>ID</a:t>
            </a:r>
            <a:r>
              <a:rPr lang="zh-CN" altLang="en-US" dirty="0"/>
              <a:t>选择器</a:t>
            </a:r>
            <a:r>
              <a:rPr lang="en-US" altLang="zh-CN" dirty="0"/>
              <a:t>&gt;</a:t>
            </a:r>
            <a:r>
              <a:rPr lang="zh-CN" altLang="en-US" dirty="0"/>
              <a:t>类选择器</a:t>
            </a:r>
            <a:r>
              <a:rPr lang="en-US" altLang="zh-CN" dirty="0"/>
              <a:t>&gt;</a:t>
            </a:r>
            <a:r>
              <a:rPr lang="zh-CN" altLang="en-US" dirty="0"/>
              <a:t>标签选择器</a:t>
            </a:r>
            <a:endParaRPr lang="en-US" altLang="zh-CN" dirty="0"/>
          </a:p>
          <a:p>
            <a:endParaRPr lang="en-US" altLang="zh-CN" dirty="0"/>
          </a:p>
          <a:p>
            <a:endParaRPr lang="en-US" altLang="zh-CN" dirty="0"/>
          </a:p>
          <a:p>
            <a:r>
              <a:rPr lang="zh-CN" altLang="zh-CN" dirty="0"/>
              <a:t>标签选择器是否也遵循“就近原则”？</a:t>
            </a:r>
            <a:endParaRPr lang="en-US" altLang="zh-CN" dirty="0"/>
          </a:p>
          <a:p>
            <a:pPr lvl="1"/>
            <a:r>
              <a:rPr lang="zh-CN" altLang="zh-CN" dirty="0"/>
              <a:t>不遵循</a:t>
            </a:r>
            <a:r>
              <a:rPr lang="zh-CN" altLang="en-US" dirty="0"/>
              <a:t>，</a:t>
            </a:r>
            <a:r>
              <a:rPr lang="zh-CN" altLang="zh-CN" dirty="0"/>
              <a:t>无论是哪种方式引入</a:t>
            </a:r>
            <a:r>
              <a:rPr lang="en-US" altLang="zh-CN" dirty="0"/>
              <a:t>CSS</a:t>
            </a:r>
            <a:r>
              <a:rPr lang="zh-CN" altLang="zh-CN" dirty="0"/>
              <a:t>样式，一般都遵循</a:t>
            </a:r>
            <a:r>
              <a:rPr lang="en-US" altLang="zh-CN" dirty="0"/>
              <a:t>ID</a:t>
            </a:r>
            <a:r>
              <a:rPr lang="zh-CN" altLang="zh-CN" dirty="0"/>
              <a:t>选择器</a:t>
            </a:r>
            <a:r>
              <a:rPr lang="en-US" altLang="zh-CN" dirty="0"/>
              <a:t> &gt; class</a:t>
            </a:r>
            <a:r>
              <a:rPr lang="zh-CN" altLang="zh-CN" dirty="0"/>
              <a:t>类选择器</a:t>
            </a:r>
            <a:r>
              <a:rPr lang="en-US" altLang="zh-CN" dirty="0"/>
              <a:t> &gt; </a:t>
            </a:r>
            <a:r>
              <a:rPr lang="zh-CN" altLang="zh-CN" dirty="0"/>
              <a:t>标签选择器的优先级</a:t>
            </a:r>
            <a:endParaRPr lang="zh-CN" altLang="en-US" dirty="0"/>
          </a:p>
        </p:txBody>
      </p:sp>
      <p:grpSp>
        <p:nvGrpSpPr>
          <p:cNvPr id="6" name="组合 18"/>
          <p:cNvGrpSpPr/>
          <p:nvPr/>
        </p:nvGrpSpPr>
        <p:grpSpPr bwMode="auto">
          <a:xfrm>
            <a:off x="2044534" y="5804987"/>
            <a:ext cx="4975738" cy="428625"/>
            <a:chOff x="3143240" y="5143512"/>
            <a:chExt cx="4702689" cy="428628"/>
          </a:xfrm>
        </p:grpSpPr>
        <p:sp>
          <p:nvSpPr>
            <p:cNvPr id="7" name="圆角矩形 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8" name="圆角矩形 7"/>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9"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bwMode="auto">
            <a:xfrm>
              <a:off x="3676169" y="5187962"/>
              <a:ext cx="41697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7</a:t>
              </a:r>
              <a:r>
                <a:rPr lang="zh-CN" altLang="en-US" sz="1600" b="1" spc="300" dirty="0">
                  <a:solidFill>
                    <a:srgbClr val="FBFFFE"/>
                  </a:solidFill>
                  <a:latin typeface="微软雅黑" panose="020B0503020204020204" pitchFamily="34" charset="-122"/>
                  <a:ea typeface="微软雅黑" panose="020B0503020204020204" pitchFamily="34" charset="-122"/>
                </a:rPr>
                <a:t>：</a:t>
              </a:r>
              <a:r>
                <a:rPr lang="en-US" altLang="zh-CN" sz="1600" b="1" spc="300" dirty="0">
                  <a:solidFill>
                    <a:srgbClr val="FBFFFE"/>
                  </a:solidFill>
                  <a:latin typeface="微软雅黑" panose="020B0503020204020204" pitchFamily="34" charset="-122"/>
                  <a:ea typeface="微软雅黑" panose="020B0503020204020204" pitchFamily="34" charset="-122"/>
                </a:rPr>
                <a:t>3</a:t>
              </a:r>
              <a:r>
                <a:rPr lang="zh-CN" altLang="en-US" sz="1600" b="1" spc="300" dirty="0">
                  <a:solidFill>
                    <a:srgbClr val="FBFFFE"/>
                  </a:solidFill>
                  <a:latin typeface="微软雅黑" panose="020B0503020204020204" pitchFamily="34" charset="-122"/>
                  <a:ea typeface="微软雅黑" panose="020B0503020204020204" pitchFamily="34" charset="-122"/>
                </a:rPr>
                <a:t>种基本选择器的优先级</a:t>
              </a:r>
            </a:p>
          </p:txBody>
        </p:sp>
      </p:grpSp>
      <p:grpSp>
        <p:nvGrpSpPr>
          <p:cNvPr id="11" name="组合 10"/>
          <p:cNvGrpSpPr/>
          <p:nvPr/>
        </p:nvGrpSpPr>
        <p:grpSpPr>
          <a:xfrm>
            <a:off x="-14438" y="2396300"/>
            <a:ext cx="1058046" cy="528644"/>
            <a:chOff x="928662" y="2571744"/>
            <a:chExt cx="1058046" cy="528644"/>
          </a:xfrm>
        </p:grpSpPr>
        <p:sp>
          <p:nvSpPr>
            <p:cNvPr id="12" name="TextBox 13"/>
            <p:cNvSpPr txBox="1"/>
            <p:nvPr/>
          </p:nvSpPr>
          <p:spPr bwMode="auto">
            <a:xfrm>
              <a:off x="1285875" y="2622550"/>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000" b="1" dirty="0">
                  <a:latin typeface="黑体" panose="02010609060101010101" pitchFamily="2" charset="-122"/>
                  <a:ea typeface="黑体" panose="02010609060101010101" pitchFamily="2" charset="-122"/>
                </a:rPr>
                <a:t>思考</a:t>
              </a:r>
            </a:p>
          </p:txBody>
        </p:sp>
        <p:pic>
          <p:nvPicPr>
            <p:cNvPr id="13" name="Picture 4" descr="\\prdsoftlab\Softlab\034\07.png"/>
            <p:cNvPicPr>
              <a:picLocks noChangeAspect="1" noChangeArrowheads="1"/>
            </p:cNvPicPr>
            <p:nvPr/>
          </p:nvPicPr>
          <p:blipFill>
            <a:blip r:embed="rId4" cstate="print"/>
            <a:srcRect/>
            <a:stretch>
              <a:fillRect/>
            </a:stretch>
          </p:blipFill>
          <p:spPr bwMode="auto">
            <a:xfrm>
              <a:off x="928662" y="2571744"/>
              <a:ext cx="528644" cy="528644"/>
            </a:xfrm>
            <a:prstGeom prst="rect">
              <a:avLst/>
            </a:prstGeom>
            <a:noFill/>
          </p:spPr>
        </p:pic>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25</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65649" y="285728"/>
            <a:ext cx="4298963" cy="523220"/>
          </a:xfrm>
        </p:spPr>
        <p:txBody>
          <a:bodyPr/>
          <a:lstStyle/>
          <a:p>
            <a:r>
              <a:rPr lang="zh-CN" altLang="en-US" dirty="0"/>
              <a:t>学员操作</a:t>
            </a:r>
            <a:r>
              <a:rPr lang="en-US" altLang="zh-CN" dirty="0"/>
              <a:t>—</a:t>
            </a:r>
            <a:r>
              <a:rPr lang="zh-CN" altLang="zh-CN" dirty="0"/>
              <a:t>制作影视简介</a:t>
            </a:r>
          </a:p>
        </p:txBody>
      </p:sp>
      <p:sp>
        <p:nvSpPr>
          <p:cNvPr id="18435" name="Rectangle 3"/>
          <p:cNvSpPr>
            <a:spLocks noGrp="1" noChangeArrowheads="1"/>
          </p:cNvSpPr>
          <p:nvPr>
            <p:ph idx="1"/>
          </p:nvPr>
        </p:nvSpPr>
        <p:spPr>
          <a:xfrm>
            <a:off x="784254" y="1214422"/>
            <a:ext cx="8252242" cy="5143536"/>
          </a:xfrm>
        </p:spPr>
        <p:txBody>
          <a:bodyPr/>
          <a:lstStyle/>
          <a:p>
            <a:r>
              <a:rPr lang="zh-CN" altLang="en-US" dirty="0"/>
              <a:t>需求说明</a:t>
            </a:r>
          </a:p>
          <a:p>
            <a:pPr lvl="1"/>
            <a:r>
              <a:rPr lang="zh-CN" altLang="en-US" dirty="0"/>
              <a:t>制作影视简介，标题使用</a:t>
            </a:r>
            <a:r>
              <a:rPr lang="en-US" altLang="zh-CN" dirty="0"/>
              <a:t>&lt;h2&gt;</a:t>
            </a:r>
            <a:r>
              <a:rPr lang="zh-CN" altLang="en-US" dirty="0"/>
              <a:t>标签，其他文本均放在段落标签</a:t>
            </a:r>
            <a:r>
              <a:rPr lang="en-US" altLang="zh-CN" dirty="0"/>
              <a:t>&lt;p&gt;</a:t>
            </a:r>
            <a:r>
              <a:rPr lang="zh-CN" altLang="en-US" dirty="0"/>
              <a:t>中，超链接使用</a:t>
            </a:r>
            <a:r>
              <a:rPr lang="en-US" altLang="zh-CN" dirty="0"/>
              <a:t>&lt;a&gt;</a:t>
            </a:r>
            <a:r>
              <a:rPr lang="zh-CN" altLang="en-US" dirty="0"/>
              <a:t>，图片使用</a:t>
            </a:r>
            <a:r>
              <a:rPr lang="en-US" altLang="zh-CN" dirty="0"/>
              <a:t>&lt;</a:t>
            </a:r>
            <a:r>
              <a:rPr lang="en-US" altLang="zh-CN" dirty="0" err="1"/>
              <a:t>img</a:t>
            </a:r>
            <a:r>
              <a:rPr lang="en-US" altLang="zh-CN" dirty="0"/>
              <a:t>&gt;</a:t>
            </a:r>
          </a:p>
          <a:p>
            <a:pPr lvl="2"/>
            <a:r>
              <a:rPr lang="zh-CN" altLang="en-US" dirty="0"/>
              <a:t>使用外部引入</a:t>
            </a:r>
            <a:r>
              <a:rPr lang="en-US" altLang="zh-CN" dirty="0"/>
              <a:t>CSS</a:t>
            </a:r>
            <a:r>
              <a:rPr lang="zh-CN" altLang="en-US" dirty="0"/>
              <a:t>样式的方式为网页设置样式</a:t>
            </a:r>
          </a:p>
          <a:p>
            <a:pPr lvl="2"/>
            <a:r>
              <a:rPr lang="zh-CN" altLang="en-US" dirty="0"/>
              <a:t>使用标签选择器设置标题</a:t>
            </a:r>
            <a:r>
              <a:rPr lang="en-US" altLang="zh-CN" dirty="0"/>
              <a:t>h2</a:t>
            </a:r>
            <a:r>
              <a:rPr lang="zh-CN" altLang="en-US" dirty="0"/>
              <a:t>的字体颜色为</a:t>
            </a:r>
            <a:r>
              <a:rPr lang="en-US" altLang="zh-CN" dirty="0"/>
              <a:t>#003580</a:t>
            </a:r>
            <a:endParaRPr lang="zh-CN" altLang="en-US" dirty="0"/>
          </a:p>
          <a:p>
            <a:pPr lvl="2"/>
            <a:r>
              <a:rPr lang="zh-CN" altLang="en-US" dirty="0"/>
              <a:t>使用</a:t>
            </a:r>
            <a:r>
              <a:rPr lang="en-US" altLang="zh-CN" dirty="0"/>
              <a:t>ID</a:t>
            </a:r>
            <a:r>
              <a:rPr lang="zh-CN" altLang="en-US" dirty="0"/>
              <a:t>选择器设置</a:t>
            </a:r>
            <a:r>
              <a:rPr lang="en-US" altLang="zh-CN" dirty="0"/>
              <a:t>p</a:t>
            </a:r>
            <a:r>
              <a:rPr lang="zh-CN" altLang="en-US" dirty="0"/>
              <a:t>段落的文字，字体为</a:t>
            </a:r>
            <a:r>
              <a:rPr lang="en-US" altLang="zh-CN" dirty="0"/>
              <a:t>14px</a:t>
            </a:r>
            <a:r>
              <a:rPr lang="zh-CN" altLang="en-US" dirty="0"/>
              <a:t>，颜色为</a:t>
            </a:r>
            <a:r>
              <a:rPr lang="en-US" altLang="zh-CN" dirty="0"/>
              <a:t>#000033</a:t>
            </a:r>
            <a:endParaRPr lang="zh-CN" altLang="en-US" dirty="0"/>
          </a:p>
          <a:p>
            <a:pPr lvl="2"/>
            <a:r>
              <a:rPr lang="zh-CN" altLang="en-US" dirty="0"/>
              <a:t>使用类选择器设置</a:t>
            </a:r>
            <a:r>
              <a:rPr lang="en-US" altLang="zh-CN" dirty="0"/>
              <a:t>p</a:t>
            </a:r>
            <a:r>
              <a:rPr lang="zh-CN" altLang="en-US" dirty="0"/>
              <a:t>段落文字中的不同颜色值， 从左到右颜色值分别为</a:t>
            </a:r>
            <a:r>
              <a:rPr lang="en-US" altLang="zh-CN" dirty="0"/>
              <a:t>#F00</a:t>
            </a:r>
            <a:r>
              <a:rPr lang="zh-CN" altLang="en-US" dirty="0"/>
              <a:t>、</a:t>
            </a:r>
            <a:r>
              <a:rPr lang="en-US" altLang="zh-CN" dirty="0"/>
              <a:t>#1F87CC</a:t>
            </a:r>
            <a:r>
              <a:rPr lang="zh-CN" altLang="en-US" dirty="0"/>
              <a:t>、</a:t>
            </a:r>
            <a:r>
              <a:rPr lang="en-US" altLang="zh-CN" dirty="0"/>
              <a:t>#FAA53B</a:t>
            </a:r>
            <a:r>
              <a:rPr lang="zh-CN" altLang="en-US" dirty="0"/>
              <a:t>、</a:t>
            </a:r>
            <a:r>
              <a:rPr lang="en-US" altLang="zh-CN" dirty="0"/>
              <a:t>#0D7114</a:t>
            </a:r>
            <a:endParaRPr lang="zh-CN" altLang="en-US" dirty="0"/>
          </a:p>
          <a:p>
            <a:pPr lvl="2"/>
            <a:r>
              <a:rPr lang="zh-CN" altLang="en-US" dirty="0"/>
              <a:t>使用类选择器设置第一张图片的宽度为</a:t>
            </a:r>
            <a:r>
              <a:rPr lang="en-US" altLang="zh-CN" dirty="0"/>
              <a:t>100px</a:t>
            </a:r>
            <a:r>
              <a:rPr lang="zh-CN" altLang="en-US" dirty="0"/>
              <a:t>，高度为</a:t>
            </a:r>
            <a:r>
              <a:rPr lang="en-US" altLang="zh-CN" dirty="0"/>
              <a:t>160px</a:t>
            </a:r>
            <a:endParaRPr lang="zh-CN" altLang="en-US" dirty="0"/>
          </a:p>
          <a:p>
            <a:pPr lvl="2"/>
            <a:r>
              <a:rPr lang="zh-CN" altLang="en-US" dirty="0"/>
              <a:t>使用类选择器设置最后两张图片的宽度为</a:t>
            </a:r>
            <a:r>
              <a:rPr lang="en-US" altLang="zh-CN" dirty="0"/>
              <a:t>200px</a:t>
            </a:r>
            <a:r>
              <a:rPr lang="zh-CN" altLang="en-US" dirty="0"/>
              <a:t>，高度为</a:t>
            </a:r>
            <a:r>
              <a:rPr lang="en-US" altLang="zh-CN" dirty="0"/>
              <a:t>130px</a:t>
            </a:r>
          </a:p>
        </p:txBody>
      </p:sp>
      <p:grpSp>
        <p:nvGrpSpPr>
          <p:cNvPr id="14" name="组合 13"/>
          <p:cNvGrpSpPr/>
          <p:nvPr/>
        </p:nvGrpSpPr>
        <p:grpSpPr>
          <a:xfrm>
            <a:off x="142844" y="879510"/>
            <a:ext cx="928694" cy="406350"/>
            <a:chOff x="3786182" y="1192962"/>
            <a:chExt cx="928694" cy="406350"/>
          </a:xfrm>
        </p:grpSpPr>
        <p:sp>
          <p:nvSpPr>
            <p:cNvPr id="16" name="TextBox 15"/>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练习</a:t>
              </a:r>
            </a:p>
          </p:txBody>
        </p:sp>
        <p:pic>
          <p:nvPicPr>
            <p:cNvPr id="17" name="Picture 2" descr="E:\设计支持\模板设计\YS.png"/>
            <p:cNvPicPr>
              <a:picLocks noChangeAspect="1" noChangeArrowheads="1"/>
            </p:cNvPicPr>
            <p:nvPr/>
          </p:nvPicPr>
          <p:blipFill>
            <a:blip r:embed="rId4"/>
            <a:srcRect/>
            <a:stretch>
              <a:fillRect/>
            </a:stretch>
          </p:blipFill>
          <p:spPr bwMode="auto">
            <a:xfrm>
              <a:off x="3786182" y="1192962"/>
              <a:ext cx="414476" cy="406350"/>
            </a:xfrm>
            <a:prstGeom prst="rect">
              <a:avLst/>
            </a:prstGeom>
            <a:noFill/>
          </p:spPr>
        </p:pic>
      </p:grpSp>
      <p:grpSp>
        <p:nvGrpSpPr>
          <p:cNvPr id="15" name="组合 17"/>
          <p:cNvGrpSpPr/>
          <p:nvPr/>
        </p:nvGrpSpPr>
        <p:grpSpPr bwMode="auto">
          <a:xfrm>
            <a:off x="3347863" y="6214477"/>
            <a:ext cx="2786063" cy="428625"/>
            <a:chOff x="3714744" y="5143512"/>
            <a:chExt cx="2786082" cy="428628"/>
          </a:xfrm>
        </p:grpSpPr>
        <p:sp>
          <p:nvSpPr>
            <p:cNvPr id="18" name="圆角矩形 17"/>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9" name="TextBox 18"/>
            <p:cNvSpPr txBox="1"/>
            <p:nvPr/>
          </p:nvSpPr>
          <p:spPr bwMode="auto">
            <a:xfrm>
              <a:off x="3962612" y="5187962"/>
              <a:ext cx="222049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完成时间：</a:t>
              </a:r>
              <a:r>
                <a:rPr lang="en-US" altLang="zh-CN" sz="1600" b="1" spc="300" dirty="0">
                  <a:solidFill>
                    <a:srgbClr val="FBFFFE"/>
                  </a:solidFill>
                  <a:latin typeface="微软雅黑" panose="020B0503020204020204" pitchFamily="34" charset="-122"/>
                  <a:ea typeface="微软雅黑" panose="020B0503020204020204" pitchFamily="34" charset="-122"/>
                </a:rPr>
                <a:t>15</a:t>
              </a:r>
              <a:r>
                <a:rPr lang="zh-CN" altLang="en-US" sz="1600" b="1" spc="300" dirty="0">
                  <a:solidFill>
                    <a:srgbClr val="FBFFFE"/>
                  </a:solidFill>
                  <a:latin typeface="微软雅黑" panose="020B0503020204020204" pitchFamily="34" charset="-122"/>
                  <a:ea typeface="微软雅黑" panose="020B0503020204020204" pitchFamily="34" charset="-122"/>
                </a:rPr>
                <a:t>分钟</a:t>
              </a:r>
            </a:p>
          </p:txBody>
        </p:sp>
      </p:grpSp>
      <p:pic>
        <p:nvPicPr>
          <p:cNvPr id="3074" name="Picture 2" descr="C:\Users\yaling.he\Desktop\Chapter04截图\Chapter04截图\图4.17　影视简介.bmp"/>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9540552" y="762470"/>
            <a:ext cx="6120937" cy="669897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26</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4"/>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animEffect transition="in" filter="wipe(left)">
                                      <p:cBhvr>
                                        <p:cTn id="9" dur="500"/>
                                        <p:tgtEl>
                                          <p:spTgt spid="18435">
                                            <p:txEl>
                                              <p:pRg st="1" end="1"/>
                                            </p:txEl>
                                          </p:spTgt>
                                        </p:tgtEl>
                                      </p:cBhvr>
                                    </p:animEffect>
                                  </p:childTnLst>
                                </p:cTn>
                              </p:par>
                              <p:par>
                                <p:cTn id="10" presetID="22" presetClass="entr" presetSubtype="8" fill="hold" nodeType="with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wipe(left)">
                                      <p:cBhvr>
                                        <p:cTn id="12" dur="500"/>
                                        <p:tgtEl>
                                          <p:spTgt spid="18435">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animEffect transition="in" filter="wipe(left)">
                                      <p:cBhvr>
                                        <p:cTn id="15" dur="500"/>
                                        <p:tgtEl>
                                          <p:spTgt spid="18435">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8435">
                                            <p:txEl>
                                              <p:pRg st="4" end="4"/>
                                            </p:txEl>
                                          </p:spTgt>
                                        </p:tgtEl>
                                        <p:attrNameLst>
                                          <p:attrName>style.visibility</p:attrName>
                                        </p:attrNameLst>
                                      </p:cBhvr>
                                      <p:to>
                                        <p:strVal val="visible"/>
                                      </p:to>
                                    </p:set>
                                    <p:animEffect transition="in" filter="wipe(left)">
                                      <p:cBhvr>
                                        <p:cTn id="18" dur="500"/>
                                        <p:tgtEl>
                                          <p:spTgt spid="18435">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animEffect transition="in" filter="wipe(left)">
                                      <p:cBhvr>
                                        <p:cTn id="21" dur="500"/>
                                        <p:tgtEl>
                                          <p:spTgt spid="18435">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8435">
                                            <p:txEl>
                                              <p:pRg st="6" end="6"/>
                                            </p:txEl>
                                          </p:spTgt>
                                        </p:tgtEl>
                                        <p:attrNameLst>
                                          <p:attrName>style.visibility</p:attrName>
                                        </p:attrNameLst>
                                      </p:cBhvr>
                                      <p:to>
                                        <p:strVal val="visible"/>
                                      </p:to>
                                    </p:set>
                                    <p:animEffect transition="in" filter="wipe(left)">
                                      <p:cBhvr>
                                        <p:cTn id="24" dur="500"/>
                                        <p:tgtEl>
                                          <p:spTgt spid="18435">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8435">
                                            <p:txEl>
                                              <p:pRg st="7" end="7"/>
                                            </p:txEl>
                                          </p:spTgt>
                                        </p:tgtEl>
                                        <p:attrNameLst>
                                          <p:attrName>style.visibility</p:attrName>
                                        </p:attrNameLst>
                                      </p:cBhvr>
                                      <p:to>
                                        <p:strVal val="visible"/>
                                      </p:to>
                                    </p:set>
                                    <p:animEffect transition="in" filter="wipe(left)">
                                      <p:cBhvr>
                                        <p:cTn id="27" dur="500"/>
                                        <p:tgtEl>
                                          <p:spTgt spid="18435">
                                            <p:txEl>
                                              <p:pRg st="7" end="7"/>
                                            </p:txEl>
                                          </p:spTgt>
                                        </p:tgtEl>
                                      </p:cBhvr>
                                    </p:animEffec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a:t>常见问题及解决办法</a:t>
            </a:r>
            <a:endParaRPr lang="en-US" altLang="zh-CN" dirty="0"/>
          </a:p>
          <a:p>
            <a:pPr eaLnBrk="1" hangingPunct="1">
              <a:defRPr/>
            </a:pPr>
            <a:r>
              <a:rPr lang="zh-CN" altLang="en-US" dirty="0"/>
              <a:t>代码规范问题</a:t>
            </a:r>
          </a:p>
          <a:p>
            <a:pPr eaLnBrk="1" hangingPunct="1">
              <a:defRPr/>
            </a:pPr>
            <a:r>
              <a:rPr lang="zh-CN" altLang="en-US" dirty="0"/>
              <a:t>调试技巧</a:t>
            </a:r>
            <a:endParaRPr lang="en-US" altLang="zh-CN" dirty="0"/>
          </a:p>
          <a:p>
            <a:pPr eaLnBrk="1" hangingPunct="1">
              <a:defRPr/>
            </a:pPr>
            <a:endParaRPr lang="zh-CN" altLang="en-US" dirty="0"/>
          </a:p>
          <a:p>
            <a:pPr eaLnBrk="1" hangingPunct="1">
              <a:defRPr/>
            </a:pPr>
            <a:endParaRPr lang="zh-CN" altLang="en-US" dirty="0"/>
          </a:p>
        </p:txBody>
      </p:sp>
      <p:sp>
        <p:nvSpPr>
          <p:cNvPr id="67587" name="Rectangle 2"/>
          <p:cNvSpPr>
            <a:spLocks noGrp="1" noChangeArrowheads="1"/>
          </p:cNvSpPr>
          <p:nvPr>
            <p:ph type="title"/>
          </p:nvPr>
        </p:nvSpPr>
        <p:spPr>
          <a:xfrm>
            <a:off x="5572125" y="285750"/>
            <a:ext cx="3392488" cy="523875"/>
          </a:xfrm>
        </p:spPr>
        <p:txBody>
          <a:bodyPr/>
          <a:lstStyle/>
          <a:p>
            <a:pPr eaLnBrk="1" hangingPunct="1"/>
            <a:r>
              <a:rPr>
                <a:solidFill>
                  <a:srgbClr val="121F55"/>
                </a:solidFill>
              </a:rPr>
              <a:t>共性问题集中讲解</a:t>
            </a:r>
          </a:p>
        </p:txBody>
      </p:sp>
      <p:grpSp>
        <p:nvGrpSpPr>
          <p:cNvPr id="67588" name="组合 29"/>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3997" y="3214688"/>
              <a:ext cx="5862712" cy="2058988"/>
              <a:chOff x="2066281" y="2227264"/>
              <a:chExt cx="5862790" cy="2059017"/>
            </a:xfrm>
          </p:grpSpPr>
          <p:grpSp>
            <p:nvGrpSpPr>
              <p:cNvPr id="67592" name="组合 19"/>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27</a:t>
            </a:fld>
            <a:r>
              <a:rPr lang="en-US" altLang="zh-CN"/>
              <a:t>/55</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2120" y="70285"/>
            <a:ext cx="3312492" cy="954107"/>
          </a:xfrm>
        </p:spPr>
        <p:txBody>
          <a:bodyPr/>
          <a:lstStyle/>
          <a:p>
            <a:r>
              <a:rPr lang="en-US" altLang="zh-CN" dirty="0"/>
              <a:t>CSS</a:t>
            </a:r>
            <a:r>
              <a:rPr lang="zh-CN" altLang="en-US" dirty="0"/>
              <a:t>的高级选择器</a:t>
            </a:r>
          </a:p>
        </p:txBody>
      </p:sp>
      <p:sp>
        <p:nvSpPr>
          <p:cNvPr id="3" name="内容占位符 2"/>
          <p:cNvSpPr>
            <a:spLocks noGrp="1"/>
          </p:cNvSpPr>
          <p:nvPr>
            <p:ph idx="1"/>
          </p:nvPr>
        </p:nvSpPr>
        <p:spPr/>
        <p:txBody>
          <a:bodyPr/>
          <a:lstStyle/>
          <a:p>
            <a:r>
              <a:rPr lang="zh-CN" altLang="zh-CN" dirty="0"/>
              <a:t>层次选择器</a:t>
            </a:r>
            <a:endParaRPr lang="en-US" altLang="zh-CN" dirty="0"/>
          </a:p>
          <a:p>
            <a:r>
              <a:rPr lang="zh-CN" altLang="zh-CN" dirty="0"/>
              <a:t>结构伪类选择器</a:t>
            </a:r>
            <a:endParaRPr lang="en-US" altLang="zh-CN" dirty="0"/>
          </a:p>
          <a:p>
            <a:r>
              <a:rPr lang="zh-CN" altLang="zh-CN" dirty="0"/>
              <a:t>属性选择器</a:t>
            </a:r>
            <a:endParaRPr lang="zh-CN" altLang="en-US" dirty="0"/>
          </a:p>
        </p:txBody>
      </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28</a:t>
            </a:fld>
            <a:r>
              <a:rPr lang="en-US" altLang="zh-CN"/>
              <a:t>/55</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7736" y="285728"/>
            <a:ext cx="2196876" cy="523220"/>
          </a:xfrm>
        </p:spPr>
        <p:txBody>
          <a:bodyPr/>
          <a:lstStyle/>
          <a:p>
            <a:r>
              <a:rPr lang="zh-CN" altLang="zh-CN" dirty="0"/>
              <a:t>层次选择器</a:t>
            </a:r>
            <a:endParaRPr lang="en-US" altLang="zh-CN" dirty="0"/>
          </a:p>
        </p:txBody>
      </p:sp>
      <p:grpSp>
        <p:nvGrpSpPr>
          <p:cNvPr id="13" name="组合 18"/>
          <p:cNvGrpSpPr/>
          <p:nvPr/>
        </p:nvGrpSpPr>
        <p:grpSpPr bwMode="auto">
          <a:xfrm>
            <a:off x="2195736" y="5952703"/>
            <a:ext cx="4572000" cy="428625"/>
            <a:chOff x="3143240" y="5143512"/>
            <a:chExt cx="4572032"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367867" y="5187962"/>
              <a:ext cx="27863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8</a:t>
              </a:r>
              <a:r>
                <a:rPr lang="zh-CN" altLang="en-US" sz="1600" b="1" spc="300" dirty="0">
                  <a:solidFill>
                    <a:srgbClr val="FBFFFE"/>
                  </a:solidFill>
                  <a:latin typeface="微软雅黑" panose="020B0503020204020204" pitchFamily="34" charset="-122"/>
                  <a:ea typeface="微软雅黑" panose="020B0503020204020204" pitchFamily="34" charset="-122"/>
                </a:rPr>
                <a:t>：层次选择器</a:t>
              </a:r>
            </a:p>
          </p:txBody>
        </p:sp>
      </p:grpSp>
      <p:graphicFrame>
        <p:nvGraphicFramePr>
          <p:cNvPr id="11" name="Group 29"/>
          <p:cNvGraphicFramePr>
            <a:graphicFrameLocks noGrp="1"/>
          </p:cNvGraphicFramePr>
          <p:nvPr>
            <p:custDataLst>
              <p:tags r:id="rId1"/>
            </p:custDataLst>
            <p:extLst>
              <p:ext uri="{D42A27DB-BD31-4B8C-83A1-F6EECF244321}">
                <p14:modId xmlns:p14="http://schemas.microsoft.com/office/powerpoint/2010/main" val="1428007610"/>
              </p:ext>
            </p:extLst>
          </p:nvPr>
        </p:nvGraphicFramePr>
        <p:xfrm>
          <a:off x="535753" y="1340768"/>
          <a:ext cx="8072494" cy="3774636"/>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214445">
                  <a:extLst>
                    <a:ext uri="{9D8B030D-6E8A-4147-A177-3AD203B41FA5}">
                      <a16:colId xmlns:a16="http://schemas.microsoft.com/office/drawing/2014/main" val="20000"/>
                    </a:ext>
                  </a:extLst>
                </a:gridCol>
                <a:gridCol w="2643206">
                  <a:extLst>
                    <a:ext uri="{9D8B030D-6E8A-4147-A177-3AD203B41FA5}">
                      <a16:colId xmlns:a16="http://schemas.microsoft.com/office/drawing/2014/main" val="20001"/>
                    </a:ext>
                  </a:extLst>
                </a:gridCol>
                <a:gridCol w="4214843">
                  <a:extLst>
                    <a:ext uri="{9D8B030D-6E8A-4147-A177-3AD203B41FA5}">
                      <a16:colId xmlns:a16="http://schemas.microsoft.com/office/drawing/2014/main" val="20002"/>
                    </a:ext>
                  </a:extLst>
                </a:gridCol>
              </a:tblGrid>
              <a:tr h="57150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类</a:t>
                      </a:r>
                      <a:r>
                        <a:rPr kumimoji="0" lang="en-US"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   </a:t>
                      </a: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型</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功能描述</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738484">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 F</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后代选择器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选择匹配的</a:t>
                      </a:r>
                      <a:r>
                        <a:rPr lang="en-US" sz="1800" b="1" kern="100">
                          <a:solidFill>
                            <a:schemeClr val="dk1"/>
                          </a:solidFill>
                          <a:latin typeface="+mn-lt"/>
                          <a:ea typeface="+mn-ea"/>
                          <a:cs typeface="Times New Roman" panose="02020603050405020304"/>
                        </a:rPr>
                        <a:t>F</a:t>
                      </a:r>
                      <a:r>
                        <a:rPr lang="zh-CN" sz="1800" b="1" kern="100">
                          <a:solidFill>
                            <a:schemeClr val="dk1"/>
                          </a:solidFill>
                          <a:latin typeface="+mn-lt"/>
                          <a:ea typeface="+mn-ea"/>
                          <a:cs typeface="Times New Roman" panose="02020603050405020304"/>
                        </a:rPr>
                        <a:t>元素，且匹配的</a:t>
                      </a:r>
                      <a:r>
                        <a:rPr lang="en-US" sz="1800" b="1" kern="100">
                          <a:solidFill>
                            <a:schemeClr val="dk1"/>
                          </a:solidFill>
                          <a:latin typeface="+mn-lt"/>
                          <a:ea typeface="+mn-ea"/>
                          <a:cs typeface="Times New Roman" panose="02020603050405020304"/>
                        </a:rPr>
                        <a:t>F</a:t>
                      </a:r>
                      <a:r>
                        <a:rPr lang="zh-CN" sz="1800" b="1" kern="100">
                          <a:solidFill>
                            <a:schemeClr val="dk1"/>
                          </a:solidFill>
                          <a:latin typeface="+mn-lt"/>
                          <a:ea typeface="+mn-ea"/>
                          <a:cs typeface="Times New Roman" panose="02020603050405020304"/>
                        </a:rPr>
                        <a:t>元素被包含在匹配的</a:t>
                      </a:r>
                      <a:r>
                        <a:rPr lang="en-US" sz="1800" b="1" kern="100">
                          <a:solidFill>
                            <a:schemeClr val="dk1"/>
                          </a:solidFill>
                          <a:latin typeface="+mn-lt"/>
                          <a:ea typeface="+mn-ea"/>
                          <a:cs typeface="Times New Roman" panose="02020603050405020304"/>
                        </a:rPr>
                        <a:t>E</a:t>
                      </a:r>
                      <a:r>
                        <a:rPr lang="zh-CN" sz="1800" b="1" kern="100">
                          <a:solidFill>
                            <a:schemeClr val="dk1"/>
                          </a:solidFill>
                          <a:latin typeface="+mn-lt"/>
                          <a:ea typeface="+mn-ea"/>
                          <a:cs typeface="Times New Roman" panose="02020603050405020304"/>
                        </a:rPr>
                        <a:t>元素内</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655426">
                <a:tc>
                  <a:txBody>
                    <a:bodyPr/>
                    <a:lstStyle/>
                    <a:p>
                      <a:pPr marL="0" algn="ctr" defTabSz="914400" rtl="0" eaLnBrk="1" latinLnBrk="0" hangingPunct="1">
                        <a:lnSpc>
                          <a:spcPct val="150000"/>
                        </a:lnSpc>
                        <a:spcAft>
                          <a:spcPts val="0"/>
                        </a:spcAft>
                      </a:pPr>
                      <a:r>
                        <a:rPr lang="en-US" sz="1800" b="1" kern="100">
                          <a:solidFill>
                            <a:schemeClr val="dk1"/>
                          </a:solidFill>
                          <a:latin typeface="+mn-lt"/>
                          <a:ea typeface="+mn-ea"/>
                          <a:cs typeface="Times New Roman" panose="02020603050405020304"/>
                        </a:rPr>
                        <a:t>E&gt;F</a:t>
                      </a:r>
                      <a:endParaRPr lang="zh-CN" sz="1800" b="1" kern="10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子选择器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选择匹配的</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元素，且匹配的</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元素是匹配的</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元素的子元素</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40740">
                <a:tc>
                  <a:txBody>
                    <a:bodyPr/>
                    <a:lstStyle/>
                    <a:p>
                      <a:pPr marL="0" algn="ctr" defTabSz="914400" rtl="0" eaLnBrk="1" latinLnBrk="0" hangingPunct="1">
                        <a:lnSpc>
                          <a:spcPct val="150000"/>
                        </a:lnSpc>
                        <a:spcAft>
                          <a:spcPts val="0"/>
                        </a:spcAft>
                      </a:pPr>
                      <a:r>
                        <a:rPr lang="en-US" sz="1800" b="1" kern="100">
                          <a:solidFill>
                            <a:schemeClr val="dk1"/>
                          </a:solidFill>
                          <a:latin typeface="+mn-lt"/>
                          <a:ea typeface="+mn-ea"/>
                          <a:cs typeface="Times New Roman" panose="02020603050405020304"/>
                        </a:rPr>
                        <a:t>E+F</a:t>
                      </a:r>
                      <a:endParaRPr lang="zh-CN" sz="1800" b="1" kern="10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相邻兄弟选择器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选择匹配的</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元素，且匹配的</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元素紧位于匹配的</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元素后面</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568710">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E~F</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通用兄弟选择器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选择匹配的</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元素，且位于匹配的</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元素后的所有匹配的</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29</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Grp="1" noChangeArrowheads="1"/>
          </p:cNvSpPr>
          <p:nvPr>
            <p:ph type="title"/>
          </p:nvPr>
        </p:nvSpPr>
        <p:spPr>
          <a:xfrm>
            <a:off x="7236296" y="285728"/>
            <a:ext cx="1728316" cy="523220"/>
          </a:xfrm>
        </p:spPr>
        <p:txBody>
          <a:bodyPr/>
          <a:lstStyle/>
          <a:p>
            <a:r>
              <a:rPr lang="zh-CN" altLang="en-US"/>
              <a:t>本章任务</a:t>
            </a:r>
            <a:endParaRPr lang="zh-CN" altLang="en-US" dirty="0"/>
          </a:p>
        </p:txBody>
      </p:sp>
      <p:sp>
        <p:nvSpPr>
          <p:cNvPr id="481282" name="Rectangle 2"/>
          <p:cNvSpPr>
            <a:spLocks noGrp="1" noChangeArrowheads="1"/>
          </p:cNvSpPr>
          <p:nvPr>
            <p:ph idx="1"/>
          </p:nvPr>
        </p:nvSpPr>
        <p:spPr/>
        <p:txBody>
          <a:bodyPr/>
          <a:lstStyle/>
          <a:p>
            <a:pPr fontAlgn="auto"/>
            <a:r>
              <a:rPr lang="zh-CN" altLang="zh-CN" dirty="0"/>
              <a:t>制作《望庐山瀑布》</a:t>
            </a:r>
            <a:endParaRPr lang="en-US" altLang="zh-CN" dirty="0"/>
          </a:p>
          <a:p>
            <a:pPr fontAlgn="auto"/>
            <a:r>
              <a:rPr lang="zh-CN" altLang="zh-CN" dirty="0"/>
              <a:t>制作影视简介</a:t>
            </a:r>
            <a:endParaRPr lang="en-US" altLang="zh-CN" dirty="0"/>
          </a:p>
          <a:p>
            <a:pPr fontAlgn="auto"/>
            <a:r>
              <a:rPr lang="zh-CN" altLang="zh-CN" dirty="0"/>
              <a:t>制作开心餐厅介绍页面</a:t>
            </a:r>
          </a:p>
        </p:txBody>
      </p:sp>
      <p:pic>
        <p:nvPicPr>
          <p:cNvPr id="1026" name="Picture 2" descr="C:\Users\yaling.he\Desktop\Chapter04截图\Chapter04截图\图4.10　《望庐山瀑布》页面效果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548" y="1069925"/>
            <a:ext cx="2736304" cy="268452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yaling.he\Desktop\Chapter04截图\Chapter04截图\图4.17　影视简介.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843844"/>
            <a:ext cx="3266306" cy="3574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yaling.he\Desktop\Chapter04截图\Chapter04截图\图4.32  开心餐厅介绍页面效果图.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3212976"/>
            <a:ext cx="3143649" cy="34677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3</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1282">
                                            <p:txEl>
                                              <p:pRg st="1" end="1"/>
                                            </p:txEl>
                                          </p:spTgt>
                                        </p:tgtEl>
                                        <p:attrNameLst>
                                          <p:attrName>style.visibility</p:attrName>
                                        </p:attrNameLst>
                                      </p:cBhvr>
                                      <p:to>
                                        <p:strVal val="visible"/>
                                      </p:to>
                                    </p:set>
                                    <p:animEffect transition="in" filter="wipe(left)">
                                      <p:cBhvr>
                                        <p:cTn id="11" dur="500"/>
                                        <p:tgtEl>
                                          <p:spTgt spid="48128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wipe(left)">
                                      <p:cBhvr>
                                        <p:cTn id="15" dur="500"/>
                                        <p:tgtEl>
                                          <p:spTgt spid="102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81282">
                                            <p:txEl>
                                              <p:pRg st="2" end="2"/>
                                            </p:txEl>
                                          </p:spTgt>
                                        </p:tgtEl>
                                        <p:attrNameLst>
                                          <p:attrName>style.visibility</p:attrName>
                                        </p:attrNameLst>
                                      </p:cBhvr>
                                      <p:to>
                                        <p:strVal val="visible"/>
                                      </p:to>
                                    </p:set>
                                    <p:animEffect transition="in" filter="wipe(left)">
                                      <p:cBhvr>
                                        <p:cTn id="19" dur="500"/>
                                        <p:tgtEl>
                                          <p:spTgt spid="481282">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wipe(left)">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yaling.he\Desktop\Chapter04截图\Chapter04截图\图4.19　body的树形结构.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16832"/>
            <a:ext cx="4686423" cy="369719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767736" y="285728"/>
            <a:ext cx="2196876" cy="523220"/>
          </a:xfrm>
        </p:spPr>
        <p:txBody>
          <a:bodyPr/>
          <a:lstStyle/>
          <a:p>
            <a:r>
              <a:rPr lang="zh-CN" altLang="en-US" dirty="0"/>
              <a:t>后代选择器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body p</a:t>
            </a:r>
            <a:r>
              <a:rPr lang="en-US" altLang="zh-CN" b="1" dirty="0"/>
              <a:t>{  background: red;  }</a:t>
            </a:r>
          </a:p>
        </p:txBody>
      </p:sp>
      <p:pic>
        <p:nvPicPr>
          <p:cNvPr id="5123" name="Picture 3" descr="C:\Users\yaling.he\Desktop\Chapter04截图\Chapter04截图\图4.20　后代选择器.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562485"/>
            <a:ext cx="3672408" cy="269470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68"/>
          <p:cNvGrpSpPr/>
          <p:nvPr/>
        </p:nvGrpSpPr>
        <p:grpSpPr bwMode="auto">
          <a:xfrm>
            <a:off x="0" y="5244018"/>
            <a:ext cx="1057275" cy="414338"/>
            <a:chOff x="1000100" y="3950459"/>
            <a:chExt cx="1058023" cy="414475"/>
          </a:xfrm>
        </p:grpSpPr>
        <p:pic>
          <p:nvPicPr>
            <p:cNvPr id="19" name="Picture 1" descr="E:\设计支持\模板设计\Z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3950459"/>
              <a:ext cx="463239"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2" charset="-122"/>
                  <a:ea typeface="黑体" panose="02010609060101010101" pitchFamily="2" charset="-122"/>
                </a:rPr>
                <a:t>注意</a:t>
              </a:r>
            </a:p>
          </p:txBody>
        </p:sp>
      </p:gr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6"/>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367867" y="5187962"/>
              <a:ext cx="27863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8</a:t>
              </a:r>
              <a:r>
                <a:rPr lang="zh-CN" altLang="en-US" sz="1600" b="1" spc="300" dirty="0">
                  <a:solidFill>
                    <a:srgbClr val="FBFFFE"/>
                  </a:solidFill>
                  <a:latin typeface="微软雅黑" panose="020B0503020204020204" pitchFamily="34" charset="-122"/>
                  <a:ea typeface="微软雅黑" panose="020B0503020204020204" pitchFamily="34" charset="-122"/>
                </a:rPr>
                <a:t>：层次选择器</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30</a:t>
            </a:fld>
            <a:r>
              <a:rPr lang="en-US" altLang="zh-CN" dirty="0"/>
              <a:t>/55</a:t>
            </a:r>
            <a:endParaRPr lang="zh-CN" altLang="en-US" dirty="0"/>
          </a:p>
        </p:txBody>
      </p:sp>
      <p:sp>
        <p:nvSpPr>
          <p:cNvPr id="26" name="AutoShape 4"/>
          <p:cNvSpPr>
            <a:spLocks noChangeArrowheads="1"/>
          </p:cNvSpPr>
          <p:nvPr/>
        </p:nvSpPr>
        <p:spPr bwMode="auto">
          <a:xfrm>
            <a:off x="1138510" y="5373216"/>
            <a:ext cx="6673850" cy="857250"/>
          </a:xfrm>
          <a:prstGeom prst="roundRect">
            <a:avLst>
              <a:gd name="adj" fmla="val 1157"/>
            </a:avLst>
          </a:prstGeom>
          <a:solidFill>
            <a:schemeClr val="accent1">
              <a:lumMod val="20000"/>
              <a:lumOff val="80000"/>
            </a:schemeClr>
          </a:solidFill>
          <a:ln w="19050">
            <a:solidFill>
              <a:schemeClr val="accent1"/>
            </a:solidFill>
          </a:ln>
        </p:spPr>
        <p:txBody>
          <a:bodyPr anchor="ctr"/>
          <a:lstStyle/>
          <a:p>
            <a:r>
              <a:rPr lang="zh-CN" altLang="en-US" b="1" dirty="0">
                <a:latin typeface="微软雅黑" panose="020B0503020204020204" pitchFamily="34" charset="-122"/>
                <a:ea typeface="微软雅黑" panose="020B0503020204020204" pitchFamily="34" charset="-122"/>
              </a:rPr>
              <a:t>后代选择器两个选择符之间必须要以空格隔开，中间不能有任何其他的符号插入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wipe(left)">
                                      <p:cBhvr>
                                        <p:cTn id="11" dur="500"/>
                                        <p:tgtEl>
                                          <p:spTgt spid="51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7736" y="285728"/>
            <a:ext cx="2196876" cy="523220"/>
          </a:xfrm>
        </p:spPr>
        <p:txBody>
          <a:bodyPr/>
          <a:lstStyle/>
          <a:p>
            <a:r>
              <a:rPr lang="zh-CN" altLang="zh-CN" dirty="0"/>
              <a:t>子选择器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94408"/>
            <a:ext cx="6840760" cy="456535"/>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body&gt;p</a:t>
            </a:r>
            <a:r>
              <a:rPr lang="en-US" altLang="zh-CN" b="1" dirty="0"/>
              <a:t>{  background: pink;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pic>
        <p:nvPicPr>
          <p:cNvPr id="5124" name="Picture 4" descr="C:\Users\yaling.he\Desktop\Chapter04截图\Chapter04截图\图4.21　子选择器.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276872"/>
            <a:ext cx="5616624" cy="412131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18"/>
          <p:cNvGrpSpPr/>
          <p:nvPr/>
        </p:nvGrpSpPr>
        <p:grpSpPr bwMode="auto">
          <a:xfrm>
            <a:off x="2195736" y="6312743"/>
            <a:ext cx="4572000" cy="428625"/>
            <a:chOff x="3143240" y="5143512"/>
            <a:chExt cx="4572032" cy="428628"/>
          </a:xfrm>
        </p:grpSpPr>
        <p:sp>
          <p:nvSpPr>
            <p:cNvPr id="25" name="圆角矩形 2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6" name="圆角矩形 2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7" name="Picture 8"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bwMode="auto">
            <a:xfrm>
              <a:off x="4367867" y="5187962"/>
              <a:ext cx="27863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8</a:t>
              </a:r>
              <a:r>
                <a:rPr lang="zh-CN" altLang="en-US" sz="1600" b="1" spc="300" dirty="0">
                  <a:solidFill>
                    <a:srgbClr val="FBFFFE"/>
                  </a:solidFill>
                  <a:latin typeface="微软雅黑" panose="020B0503020204020204" pitchFamily="34" charset="-122"/>
                  <a:ea typeface="微软雅黑" panose="020B0503020204020204" pitchFamily="34" charset="-122"/>
                </a:rPr>
                <a:t>：层次选择器</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31</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left)">
                                      <p:cBhvr>
                                        <p:cTn id="7" dur="500"/>
                                        <p:tgtEl>
                                          <p:spTgt spid="51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06694" y="70285"/>
            <a:ext cx="2757918" cy="954107"/>
          </a:xfrm>
        </p:spPr>
        <p:txBody>
          <a:bodyPr/>
          <a:lstStyle/>
          <a:p>
            <a:r>
              <a:rPr lang="zh-CN" altLang="zh-CN" dirty="0"/>
              <a:t>相邻</a:t>
            </a:r>
            <a:r>
              <a:rPr lang="zh-CN" altLang="en-US" dirty="0"/>
              <a:t>兄弟</a:t>
            </a:r>
            <a:r>
              <a:rPr lang="zh-CN" altLang="zh-CN" dirty="0"/>
              <a:t>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t>
            </a:r>
            <a:r>
              <a:rPr lang="en-US" altLang="zh-CN" b="1" dirty="0" err="1">
                <a:solidFill>
                  <a:srgbClr val="FF0000"/>
                </a:solidFill>
              </a:rPr>
              <a:t>active+p</a:t>
            </a:r>
            <a:r>
              <a:rPr lang="en-US" altLang="zh-CN" b="1" dirty="0">
                <a:solidFill>
                  <a:srgbClr val="FF0000"/>
                </a:solidFill>
              </a:rPr>
              <a:t> </a:t>
            </a:r>
            <a:r>
              <a:rPr lang="en-US" altLang="zh-CN" b="1" dirty="0"/>
              <a:t>{  background: green;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pic>
        <p:nvPicPr>
          <p:cNvPr id="6146" name="Picture 2" descr="C:\Users\yaling.he\Desktop\Chapter04截图\Chapter04截图\图4.22　相邻兄弟选择器.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794" y="2276872"/>
            <a:ext cx="5658420" cy="415198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8"/>
          <p:cNvGrpSpPr/>
          <p:nvPr/>
        </p:nvGrpSpPr>
        <p:grpSpPr bwMode="auto">
          <a:xfrm>
            <a:off x="2195736" y="6312743"/>
            <a:ext cx="4572000" cy="428625"/>
            <a:chOff x="3143240" y="5143512"/>
            <a:chExt cx="4572032" cy="428628"/>
          </a:xfrm>
        </p:grpSpPr>
        <p:sp>
          <p:nvSpPr>
            <p:cNvPr id="13" name="圆角矩形 12"/>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4" name="圆角矩形 13"/>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5" name="Picture 8"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bwMode="auto">
            <a:xfrm>
              <a:off x="4367867" y="5187962"/>
              <a:ext cx="27863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8</a:t>
              </a:r>
              <a:r>
                <a:rPr lang="zh-CN" altLang="en-US" sz="1600" b="1" spc="300" dirty="0">
                  <a:solidFill>
                    <a:srgbClr val="FBFFFE"/>
                  </a:solidFill>
                  <a:latin typeface="微软雅黑" panose="020B0503020204020204" pitchFamily="34" charset="-122"/>
                  <a:ea typeface="微软雅黑" panose="020B0503020204020204" pitchFamily="34" charset="-122"/>
                </a:rPr>
                <a:t>：层次选择器</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32</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168" y="70285"/>
            <a:ext cx="2880444" cy="954107"/>
          </a:xfrm>
        </p:spPr>
        <p:txBody>
          <a:bodyPr/>
          <a:lstStyle/>
          <a:p>
            <a:r>
              <a:rPr lang="zh-CN" altLang="zh-CN" dirty="0"/>
              <a:t>通用兄弟选择器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solidFill>
                  <a:srgbClr val="FF0000"/>
                </a:solidFill>
              </a:rPr>
              <a:t>.</a:t>
            </a:r>
            <a:r>
              <a:rPr lang="en-US" altLang="zh-CN" b="1" dirty="0" err="1">
                <a:solidFill>
                  <a:srgbClr val="FF0000"/>
                </a:solidFill>
              </a:rPr>
              <a:t>active~p</a:t>
            </a:r>
            <a:r>
              <a:rPr lang="en-US" altLang="zh-CN" b="1" dirty="0"/>
              <a:t>{  background: yellow;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pic>
        <p:nvPicPr>
          <p:cNvPr id="7170" name="Picture 2" descr="C:\Users\yaling.he\Desktop\Chapter04截图\Chapter04截图\图4.23　通用兄弟选择器.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204863"/>
            <a:ext cx="5491317" cy="402937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8"/>
          <p:cNvGrpSpPr/>
          <p:nvPr/>
        </p:nvGrpSpPr>
        <p:grpSpPr bwMode="auto">
          <a:xfrm>
            <a:off x="2195736" y="6312743"/>
            <a:ext cx="4572000" cy="428625"/>
            <a:chOff x="3143240" y="5143512"/>
            <a:chExt cx="4572032" cy="428628"/>
          </a:xfrm>
        </p:grpSpPr>
        <p:sp>
          <p:nvSpPr>
            <p:cNvPr id="13" name="圆角矩形 12"/>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4" name="圆角矩形 13"/>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5" name="Picture 8"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bwMode="auto">
            <a:xfrm>
              <a:off x="4367867" y="5187962"/>
              <a:ext cx="278636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8</a:t>
              </a:r>
              <a:r>
                <a:rPr lang="zh-CN" altLang="en-US" sz="1600" b="1" spc="300" dirty="0">
                  <a:solidFill>
                    <a:srgbClr val="FBFFFE"/>
                  </a:solidFill>
                  <a:latin typeface="微软雅黑" panose="020B0503020204020204" pitchFamily="34" charset="-122"/>
                  <a:ea typeface="微软雅黑" panose="020B0503020204020204" pitchFamily="34" charset="-122"/>
                </a:rPr>
                <a:t>：层次选择器</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33</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0112" y="285728"/>
            <a:ext cx="3384500" cy="523220"/>
          </a:xfrm>
        </p:spPr>
        <p:txBody>
          <a:bodyPr/>
          <a:lstStyle/>
          <a:p>
            <a:r>
              <a:rPr lang="zh-CN" altLang="en-US" dirty="0"/>
              <a:t>结构伪类选择器</a:t>
            </a:r>
            <a:r>
              <a:rPr lang="en-US" altLang="zh-CN" dirty="0"/>
              <a:t>3-1</a:t>
            </a:r>
          </a:p>
        </p:txBody>
      </p:sp>
      <p:sp>
        <p:nvSpPr>
          <p:cNvPr id="3" name="内容占位符 2"/>
          <p:cNvSpPr>
            <a:spLocks noGrp="1"/>
          </p:cNvSpPr>
          <p:nvPr>
            <p:ph idx="1"/>
          </p:nvPr>
        </p:nvSpPr>
        <p:spPr/>
        <p:txBody>
          <a:bodyPr/>
          <a:lstStyle/>
          <a:p>
            <a:endParaRPr lang="en-US" altLang="zh-CN" dirty="0"/>
          </a:p>
        </p:txBody>
      </p:sp>
      <p:grpSp>
        <p:nvGrpSpPr>
          <p:cNvPr id="13" name="组合 18"/>
          <p:cNvGrpSpPr/>
          <p:nvPr/>
        </p:nvGrpSpPr>
        <p:grpSpPr bwMode="auto">
          <a:xfrm>
            <a:off x="2195736" y="6237312"/>
            <a:ext cx="4572000" cy="428625"/>
            <a:chOff x="3143240" y="5143512"/>
            <a:chExt cx="4572032"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124209" y="5187962"/>
              <a:ext cx="327367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9</a:t>
              </a:r>
              <a:r>
                <a:rPr lang="zh-CN" altLang="en-US" sz="1600" b="1" spc="300" dirty="0">
                  <a:solidFill>
                    <a:srgbClr val="FBFFFE"/>
                  </a:solidFill>
                  <a:latin typeface="微软雅黑" panose="020B0503020204020204" pitchFamily="34" charset="-122"/>
                  <a:ea typeface="微软雅黑" panose="020B0503020204020204" pitchFamily="34" charset="-122"/>
                </a:rPr>
                <a:t>：结构伪类选择器</a:t>
              </a:r>
            </a:p>
          </p:txBody>
        </p:sp>
      </p:grpSp>
      <p:sp>
        <p:nvSpPr>
          <p:cNvPr id="12" name="AutoShape 3"/>
          <p:cNvSpPr>
            <a:spLocks noChangeArrowheads="1"/>
          </p:cNvSpPr>
          <p:nvPr/>
        </p:nvSpPr>
        <p:spPr bwMode="auto">
          <a:xfrm>
            <a:off x="864070" y="1158999"/>
            <a:ext cx="5112568" cy="5078313"/>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&lt;html&gt;</a:t>
            </a:r>
          </a:p>
          <a:p>
            <a:pPr>
              <a:lnSpc>
                <a:spcPct val="150000"/>
              </a:lnSpc>
            </a:pPr>
            <a:r>
              <a:rPr lang="en-US" altLang="zh-CN" b="1" dirty="0"/>
              <a:t>&lt;head </a:t>
            </a:r>
            <a:r>
              <a:rPr lang="en-US" altLang="zh-CN" b="1" dirty="0" err="1"/>
              <a:t>lang</a:t>
            </a:r>
            <a:r>
              <a:rPr lang="en-US" altLang="zh-CN" b="1" dirty="0"/>
              <a:t>="en"&gt;</a:t>
            </a:r>
          </a:p>
          <a:p>
            <a:pPr>
              <a:lnSpc>
                <a:spcPct val="150000"/>
              </a:lnSpc>
            </a:pPr>
            <a:r>
              <a:rPr lang="en-US" altLang="zh-CN" b="1" dirty="0"/>
              <a:t>    &lt;meta charset="UTF-8"&gt;</a:t>
            </a:r>
          </a:p>
          <a:p>
            <a:pPr>
              <a:lnSpc>
                <a:spcPct val="150000"/>
              </a:lnSpc>
            </a:pPr>
            <a:r>
              <a:rPr lang="en-US" altLang="zh-CN" b="1" dirty="0"/>
              <a:t>    &lt;title&gt;</a:t>
            </a:r>
            <a:r>
              <a:rPr lang="zh-CN" altLang="en-US" b="1" dirty="0"/>
              <a:t>使用</a:t>
            </a:r>
            <a:r>
              <a:rPr lang="en-US" altLang="zh-CN" b="1" dirty="0"/>
              <a:t>CSS3</a:t>
            </a:r>
            <a:r>
              <a:rPr lang="zh-CN" altLang="en-US" b="1" dirty="0"/>
              <a:t>结构伪类选择器</a:t>
            </a:r>
            <a:r>
              <a:rPr lang="en-US" altLang="zh-CN" b="1" dirty="0"/>
              <a:t>&lt;/title&gt;</a:t>
            </a:r>
          </a:p>
          <a:p>
            <a:pPr>
              <a:lnSpc>
                <a:spcPct val="150000"/>
              </a:lnSpc>
            </a:pPr>
            <a:r>
              <a:rPr lang="en-US" altLang="zh-CN" b="1" dirty="0"/>
              <a:t>&lt;/head&gt;</a:t>
            </a:r>
          </a:p>
          <a:p>
            <a:pPr>
              <a:lnSpc>
                <a:spcPct val="150000"/>
              </a:lnSpc>
            </a:pPr>
            <a:r>
              <a:rPr lang="en-US" altLang="zh-CN" b="1" dirty="0"/>
              <a:t>&lt;body&gt;</a:t>
            </a:r>
          </a:p>
          <a:p>
            <a:pPr>
              <a:lnSpc>
                <a:spcPct val="150000"/>
              </a:lnSpc>
            </a:pPr>
            <a:r>
              <a:rPr lang="en-US" altLang="zh-CN" b="1" dirty="0"/>
              <a:t>     &lt;p&gt;p1&lt;/p&gt;&lt;p&gt;p2&lt;/p&gt;&lt;p&gt;p3&lt;/p&gt;</a:t>
            </a:r>
          </a:p>
          <a:p>
            <a:pPr>
              <a:lnSpc>
                <a:spcPct val="150000"/>
              </a:lnSpc>
            </a:pPr>
            <a:r>
              <a:rPr lang="en-US" altLang="zh-CN" b="1" dirty="0"/>
              <a:t>    &lt;</a:t>
            </a:r>
            <a:r>
              <a:rPr lang="en-US" altLang="zh-CN" b="1" dirty="0" err="1"/>
              <a:t>ul</a:t>
            </a:r>
            <a:r>
              <a:rPr lang="en-US" altLang="zh-CN" b="1" dirty="0"/>
              <a:t>&gt;</a:t>
            </a:r>
          </a:p>
          <a:p>
            <a:pPr>
              <a:lnSpc>
                <a:spcPct val="150000"/>
              </a:lnSpc>
            </a:pPr>
            <a:r>
              <a:rPr lang="en-US" altLang="zh-CN" b="1" dirty="0"/>
              <a:t>        &lt;li&gt;li1&lt;/li&gt;&lt;li&gt;li2&lt;/li&gt;&lt;li&gt;li3&lt;/li&gt;</a:t>
            </a:r>
          </a:p>
          <a:p>
            <a:pPr>
              <a:lnSpc>
                <a:spcPct val="150000"/>
              </a:lnSpc>
            </a:pPr>
            <a:r>
              <a:rPr lang="en-US" altLang="zh-CN" b="1" dirty="0"/>
              <a:t>    &lt;/</a:t>
            </a:r>
            <a:r>
              <a:rPr lang="en-US" altLang="zh-CN" b="1" dirty="0" err="1"/>
              <a:t>ul</a:t>
            </a:r>
            <a:r>
              <a:rPr lang="en-US" altLang="zh-CN" b="1" dirty="0"/>
              <a:t>&gt;</a:t>
            </a:r>
          </a:p>
          <a:p>
            <a:pPr>
              <a:lnSpc>
                <a:spcPct val="150000"/>
              </a:lnSpc>
            </a:pPr>
            <a:r>
              <a:rPr lang="en-US" altLang="zh-CN" b="1" dirty="0"/>
              <a:t>&lt;/body&gt;</a:t>
            </a:r>
          </a:p>
          <a:p>
            <a:pPr>
              <a:lnSpc>
                <a:spcPct val="150000"/>
              </a:lnSpc>
            </a:pPr>
            <a:r>
              <a:rPr lang="en-US" altLang="zh-CN" b="1" dirty="0"/>
              <a:t>&lt;/html&gt;</a:t>
            </a:r>
          </a:p>
        </p:txBody>
      </p:sp>
      <p:pic>
        <p:nvPicPr>
          <p:cNvPr id="8194" name="Picture 2" descr="C:\Users\yaling.he\Desktop\Chapter04截图\Chapter04截图\图4.24　HTMl DOM树型结构.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940099"/>
            <a:ext cx="3986647" cy="270606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70"/>
          <p:cNvGrpSpPr/>
          <p:nvPr/>
        </p:nvGrpSpPr>
        <p:grpSpPr bwMode="auto">
          <a:xfrm>
            <a:off x="0" y="693862"/>
            <a:ext cx="1000125" cy="414337"/>
            <a:chOff x="1000100" y="2528843"/>
            <a:chExt cx="1000132" cy="414475"/>
          </a:xfrm>
        </p:grpSpPr>
        <p:pic>
          <p:nvPicPr>
            <p:cNvPr id="19"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2" charset="-122"/>
                  <a:ea typeface="黑体" panose="02010609060101010101" pitchFamily="2" charset="-122"/>
                </a:rPr>
                <a:t>示例</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34</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4067945" y="285728"/>
            <a:ext cx="4896668" cy="523220"/>
          </a:xfrm>
        </p:spPr>
        <p:txBody>
          <a:bodyPr/>
          <a:lstStyle/>
          <a:p>
            <a:r>
              <a:rPr lang="zh-CN" altLang="en-US" dirty="0"/>
              <a:t>学员操作</a:t>
            </a:r>
            <a:r>
              <a:rPr lang="en-US" altLang="zh-CN" dirty="0"/>
              <a:t>—</a:t>
            </a:r>
            <a:r>
              <a:rPr lang="zh-CN" altLang="en-US" dirty="0"/>
              <a:t>制作开心餐厅页面</a:t>
            </a:r>
          </a:p>
        </p:txBody>
      </p:sp>
      <p:sp>
        <p:nvSpPr>
          <p:cNvPr id="24579" name="内容占位符 2"/>
          <p:cNvSpPr>
            <a:spLocks noGrp="1"/>
          </p:cNvSpPr>
          <p:nvPr>
            <p:ph idx="1"/>
          </p:nvPr>
        </p:nvSpPr>
        <p:spPr>
          <a:xfrm>
            <a:off x="784254" y="1214422"/>
            <a:ext cx="8180234" cy="5143536"/>
          </a:xfrm>
        </p:spPr>
        <p:txBody>
          <a:bodyPr/>
          <a:lstStyle/>
          <a:p>
            <a:r>
              <a:rPr lang="zh-CN" altLang="en-US" dirty="0"/>
              <a:t>需求说明</a:t>
            </a:r>
          </a:p>
          <a:p>
            <a:pPr lvl="1"/>
            <a:r>
              <a:rPr lang="zh-CN" altLang="en-US" dirty="0"/>
              <a:t>使用外部引入</a:t>
            </a:r>
            <a:r>
              <a:rPr lang="en-US" altLang="zh-CN" dirty="0"/>
              <a:t>CSS</a:t>
            </a:r>
            <a:r>
              <a:rPr lang="zh-CN" altLang="en-US" dirty="0"/>
              <a:t>样式的方式完成页面样式的设置</a:t>
            </a:r>
          </a:p>
          <a:p>
            <a:pPr lvl="1"/>
            <a:r>
              <a:rPr lang="zh-CN" altLang="en-US" dirty="0"/>
              <a:t>所有的文字放在段落标签中</a:t>
            </a:r>
          </a:p>
          <a:p>
            <a:pPr lvl="1"/>
            <a:r>
              <a:rPr lang="zh-CN" altLang="en-US" dirty="0"/>
              <a:t>所有的标题放在</a:t>
            </a:r>
            <a:r>
              <a:rPr lang="en-US" altLang="zh-CN" dirty="0"/>
              <a:t>&lt;h2&gt;</a:t>
            </a:r>
            <a:r>
              <a:rPr lang="zh-CN" altLang="en-US" dirty="0"/>
              <a:t>标签中</a:t>
            </a:r>
          </a:p>
          <a:p>
            <a:pPr lvl="1"/>
            <a:r>
              <a:rPr lang="zh-CN" altLang="en-US" dirty="0"/>
              <a:t>所有段落标签中的文本字体大小为</a:t>
            </a:r>
            <a:r>
              <a:rPr lang="en-US" altLang="zh-CN" dirty="0"/>
              <a:t>14px</a:t>
            </a:r>
            <a:endParaRPr lang="zh-CN" altLang="en-US" dirty="0"/>
          </a:p>
          <a:p>
            <a:pPr lvl="1"/>
            <a:r>
              <a:rPr lang="zh-CN" altLang="en-US" dirty="0"/>
              <a:t>把</a:t>
            </a:r>
            <a:r>
              <a:rPr lang="en-US" altLang="zh-CN" dirty="0"/>
              <a:t>body</a:t>
            </a:r>
            <a:r>
              <a:rPr lang="zh-CN" altLang="en-US" dirty="0"/>
              <a:t>的后代元素</a:t>
            </a:r>
            <a:r>
              <a:rPr lang="en-US" altLang="zh-CN" dirty="0"/>
              <a:t>h2</a:t>
            </a:r>
            <a:r>
              <a:rPr lang="zh-CN" altLang="en-US" dirty="0"/>
              <a:t>字体设置为</a:t>
            </a:r>
            <a:r>
              <a:rPr lang="en-US" altLang="zh-CN" dirty="0"/>
              <a:t>16px</a:t>
            </a:r>
            <a:endParaRPr lang="zh-CN" altLang="en-US" dirty="0"/>
          </a:p>
          <a:p>
            <a:pPr lvl="1"/>
            <a:r>
              <a:rPr lang="zh-CN" altLang="en-US" dirty="0"/>
              <a:t>使用类选择器设置第一个</a:t>
            </a:r>
            <a:r>
              <a:rPr lang="en-US" altLang="zh-CN" dirty="0"/>
              <a:t>h2</a:t>
            </a:r>
            <a:r>
              <a:rPr lang="zh-CN" altLang="en-US" dirty="0"/>
              <a:t>元素的字体颜色为红色</a:t>
            </a:r>
          </a:p>
          <a:p>
            <a:pPr lvl="1"/>
            <a:r>
              <a:rPr lang="zh-CN" altLang="en-US" dirty="0"/>
              <a:t>使用通用兄弟选择器把第一个</a:t>
            </a:r>
            <a:r>
              <a:rPr lang="en-US" altLang="zh-CN" dirty="0"/>
              <a:t>h2</a:t>
            </a:r>
            <a:r>
              <a:rPr lang="zh-CN" altLang="en-US" dirty="0"/>
              <a:t>元素后面的所有兄弟</a:t>
            </a:r>
            <a:r>
              <a:rPr lang="en-US" altLang="zh-CN" dirty="0"/>
              <a:t>h2</a:t>
            </a:r>
            <a:r>
              <a:rPr lang="zh-CN" altLang="en-US" dirty="0"/>
              <a:t>元素设置为蓝色</a:t>
            </a:r>
          </a:p>
          <a:p>
            <a:pPr lvl="1"/>
            <a:r>
              <a:rPr lang="zh-CN" altLang="en-US" dirty="0"/>
              <a:t>使用子选择器把第一张图片设置为宽度</a:t>
            </a:r>
            <a:r>
              <a:rPr lang="en-US" altLang="zh-CN" dirty="0"/>
              <a:t>887px</a:t>
            </a:r>
            <a:r>
              <a:rPr lang="zh-CN" altLang="en-US" dirty="0"/>
              <a:t>，高度为</a:t>
            </a:r>
            <a:r>
              <a:rPr lang="en-US" altLang="zh-CN" dirty="0"/>
              <a:t>439px</a:t>
            </a:r>
          </a:p>
        </p:txBody>
      </p:sp>
      <p:grpSp>
        <p:nvGrpSpPr>
          <p:cNvPr id="3" name="组合 12"/>
          <p:cNvGrpSpPr/>
          <p:nvPr/>
        </p:nvGrpSpPr>
        <p:grpSpPr>
          <a:xfrm>
            <a:off x="142844" y="879510"/>
            <a:ext cx="928694" cy="406350"/>
            <a:chOff x="3786182" y="1192962"/>
            <a:chExt cx="928694" cy="406350"/>
          </a:xfrm>
        </p:grpSpPr>
        <p:sp>
          <p:nvSpPr>
            <p:cNvPr id="15" name="TextBox 14"/>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练习</a:t>
              </a:r>
            </a:p>
          </p:txBody>
        </p:sp>
        <p:pic>
          <p:nvPicPr>
            <p:cNvPr id="16" name="Picture 2" descr="E:\设计支持\模板设计\YS.png"/>
            <p:cNvPicPr>
              <a:picLocks noChangeAspect="1" noChangeArrowheads="1"/>
            </p:cNvPicPr>
            <p:nvPr/>
          </p:nvPicPr>
          <p:blipFill>
            <a:blip r:embed="rId3"/>
            <a:srcRect/>
            <a:stretch>
              <a:fillRect/>
            </a:stretch>
          </p:blipFill>
          <p:spPr bwMode="auto">
            <a:xfrm>
              <a:off x="3786182" y="1192962"/>
              <a:ext cx="414476" cy="406350"/>
            </a:xfrm>
            <a:prstGeom prst="rect">
              <a:avLst/>
            </a:prstGeom>
            <a:noFill/>
          </p:spPr>
        </p:pic>
      </p:grpSp>
      <p:grpSp>
        <p:nvGrpSpPr>
          <p:cNvPr id="17" name="组合 17"/>
          <p:cNvGrpSpPr/>
          <p:nvPr/>
        </p:nvGrpSpPr>
        <p:grpSpPr bwMode="auto">
          <a:xfrm>
            <a:off x="3203848" y="6215062"/>
            <a:ext cx="2786063" cy="428625"/>
            <a:chOff x="3714744" y="5143512"/>
            <a:chExt cx="2786082" cy="428628"/>
          </a:xfrm>
        </p:grpSpPr>
        <p:sp>
          <p:nvSpPr>
            <p:cNvPr id="18" name="圆角矩形 17"/>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9" name="TextBox 18"/>
            <p:cNvSpPr txBox="1"/>
            <p:nvPr/>
          </p:nvSpPr>
          <p:spPr bwMode="auto">
            <a:xfrm>
              <a:off x="3962612" y="5187962"/>
              <a:ext cx="222049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完成时间：</a:t>
              </a:r>
              <a:r>
                <a:rPr lang="en-US" altLang="zh-CN" sz="1600" b="1" spc="300" dirty="0">
                  <a:solidFill>
                    <a:srgbClr val="FBFFFE"/>
                  </a:solidFill>
                  <a:latin typeface="微软雅黑" panose="020B0503020204020204" pitchFamily="34" charset="-122"/>
                  <a:ea typeface="微软雅黑" panose="020B0503020204020204" pitchFamily="34" charset="-122"/>
                </a:rPr>
                <a:t>15</a:t>
              </a:r>
              <a:r>
                <a:rPr lang="zh-CN" altLang="en-US" sz="1600" b="1" spc="300" dirty="0">
                  <a:solidFill>
                    <a:srgbClr val="FBFFFE"/>
                  </a:solidFill>
                  <a:latin typeface="微软雅黑" panose="020B0503020204020204" pitchFamily="34" charset="-122"/>
                  <a:ea typeface="微软雅黑" panose="020B0503020204020204" pitchFamily="34" charset="-122"/>
                </a:rPr>
                <a:t>分钟</a:t>
              </a:r>
            </a:p>
          </p:txBody>
        </p:sp>
      </p:grpSp>
      <p:pic>
        <p:nvPicPr>
          <p:cNvPr id="4098" name="Picture 2" descr="C:\Users\yaling.he\Desktop\Chapter04截图\Chapter04截图\图4.32  开心餐厅介绍页面效果图.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234" y="515504"/>
            <a:ext cx="4120554" cy="454541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35</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9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animEffect transition="in" filter="wipe(left)">
                                      <p:cBhvr>
                                        <p:cTn id="9" dur="500"/>
                                        <p:tgtEl>
                                          <p:spTgt spid="24579">
                                            <p:txEl>
                                              <p:pRg st="1" end="1"/>
                                            </p:txEl>
                                          </p:spTgt>
                                        </p:tgtEl>
                                      </p:cBhvr>
                                    </p:animEffect>
                                  </p:childTnLst>
                                </p:cTn>
                              </p:par>
                              <p:par>
                                <p:cTn id="10" presetID="22" presetClass="entr" presetSubtype="8" fill="hold" nodeType="with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wipe(left)">
                                      <p:cBhvr>
                                        <p:cTn id="12" dur="500"/>
                                        <p:tgtEl>
                                          <p:spTgt spid="24579">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animEffect transition="in" filter="wipe(left)">
                                      <p:cBhvr>
                                        <p:cTn id="15" dur="500"/>
                                        <p:tgtEl>
                                          <p:spTgt spid="24579">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4579">
                                            <p:txEl>
                                              <p:pRg st="4" end="4"/>
                                            </p:txEl>
                                          </p:spTgt>
                                        </p:tgtEl>
                                        <p:attrNameLst>
                                          <p:attrName>style.visibility</p:attrName>
                                        </p:attrNameLst>
                                      </p:cBhvr>
                                      <p:to>
                                        <p:strVal val="visible"/>
                                      </p:to>
                                    </p:set>
                                    <p:animEffect transition="in" filter="wipe(left)">
                                      <p:cBhvr>
                                        <p:cTn id="18" dur="500"/>
                                        <p:tgtEl>
                                          <p:spTgt spid="24579">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animEffect transition="in" filter="wipe(left)">
                                      <p:cBhvr>
                                        <p:cTn id="21" dur="500"/>
                                        <p:tgtEl>
                                          <p:spTgt spid="24579">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4579">
                                            <p:txEl>
                                              <p:pRg st="6" end="6"/>
                                            </p:txEl>
                                          </p:spTgt>
                                        </p:tgtEl>
                                        <p:attrNameLst>
                                          <p:attrName>style.visibility</p:attrName>
                                        </p:attrNameLst>
                                      </p:cBhvr>
                                      <p:to>
                                        <p:strVal val="visible"/>
                                      </p:to>
                                    </p:set>
                                    <p:animEffect transition="in" filter="wipe(left)">
                                      <p:cBhvr>
                                        <p:cTn id="24" dur="500"/>
                                        <p:tgtEl>
                                          <p:spTgt spid="24579">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4579">
                                            <p:txEl>
                                              <p:pRg st="7" end="7"/>
                                            </p:txEl>
                                          </p:spTgt>
                                        </p:tgtEl>
                                        <p:attrNameLst>
                                          <p:attrName>style.visibility</p:attrName>
                                        </p:attrNameLst>
                                      </p:cBhvr>
                                      <p:to>
                                        <p:strVal val="visible"/>
                                      </p:to>
                                    </p:set>
                                    <p:animEffect transition="in" filter="wipe(left)">
                                      <p:cBhvr>
                                        <p:cTn id="27" dur="500"/>
                                        <p:tgtEl>
                                          <p:spTgt spid="24579">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24579">
                                            <p:txEl>
                                              <p:pRg st="8" end="8"/>
                                            </p:txEl>
                                          </p:spTgt>
                                        </p:tgtEl>
                                        <p:attrNameLst>
                                          <p:attrName>style.visibility</p:attrName>
                                        </p:attrNameLst>
                                      </p:cBhvr>
                                      <p:to>
                                        <p:strVal val="visible"/>
                                      </p:to>
                                    </p:set>
                                    <p:animEffect transition="in" filter="wipe(left)">
                                      <p:cBhvr>
                                        <p:cTn id="30" dur="500"/>
                                        <p:tgtEl>
                                          <p:spTgt spid="24579">
                                            <p:txEl>
                                              <p:pRg st="8" end="8"/>
                                            </p:txEl>
                                          </p:spTgt>
                                        </p:tgtEl>
                                      </p:cBhvr>
                                    </p:animEffec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a:t>常见问题及解决办法</a:t>
            </a:r>
            <a:endParaRPr lang="en-US" altLang="zh-CN" dirty="0"/>
          </a:p>
          <a:p>
            <a:pPr eaLnBrk="1" hangingPunct="1">
              <a:defRPr/>
            </a:pPr>
            <a:r>
              <a:rPr lang="zh-CN" altLang="en-US" dirty="0"/>
              <a:t>代码规范问题</a:t>
            </a:r>
          </a:p>
          <a:p>
            <a:pPr eaLnBrk="1" hangingPunct="1">
              <a:defRPr/>
            </a:pPr>
            <a:r>
              <a:rPr lang="zh-CN" altLang="en-US" dirty="0"/>
              <a:t>调试技巧</a:t>
            </a:r>
            <a:endParaRPr lang="en-US" altLang="zh-CN" dirty="0"/>
          </a:p>
          <a:p>
            <a:pPr eaLnBrk="1" hangingPunct="1">
              <a:defRPr/>
            </a:pPr>
            <a:endParaRPr lang="zh-CN" altLang="en-US" dirty="0"/>
          </a:p>
          <a:p>
            <a:pPr eaLnBrk="1" hangingPunct="1">
              <a:defRPr/>
            </a:pPr>
            <a:endParaRPr lang="zh-CN" altLang="en-US" dirty="0"/>
          </a:p>
        </p:txBody>
      </p:sp>
      <p:sp>
        <p:nvSpPr>
          <p:cNvPr id="67587" name="Rectangle 2"/>
          <p:cNvSpPr>
            <a:spLocks noGrp="1" noChangeArrowheads="1"/>
          </p:cNvSpPr>
          <p:nvPr>
            <p:ph type="title"/>
          </p:nvPr>
        </p:nvSpPr>
        <p:spPr>
          <a:xfrm>
            <a:off x="5572125" y="285750"/>
            <a:ext cx="3392488" cy="523875"/>
          </a:xfrm>
        </p:spPr>
        <p:txBody>
          <a:bodyPr/>
          <a:lstStyle/>
          <a:p>
            <a:pPr eaLnBrk="1" hangingPunct="1"/>
            <a:r>
              <a:rPr>
                <a:solidFill>
                  <a:srgbClr val="121F55"/>
                </a:solidFill>
              </a:rPr>
              <a:t>共性问题集中讲解</a:t>
            </a:r>
          </a:p>
        </p:txBody>
      </p:sp>
      <p:grpSp>
        <p:nvGrpSpPr>
          <p:cNvPr id="67588" name="组合 29"/>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3997" y="3214688"/>
              <a:ext cx="5862712" cy="2058988"/>
              <a:chOff x="2066281" y="2227264"/>
              <a:chExt cx="5862790" cy="2059017"/>
            </a:xfrm>
          </p:grpSpPr>
          <p:grpSp>
            <p:nvGrpSpPr>
              <p:cNvPr id="67592" name="组合 19"/>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36</a:t>
            </a:fld>
            <a:r>
              <a:rPr lang="en-US" altLang="zh-CN"/>
              <a:t>/55</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104" y="285728"/>
            <a:ext cx="3456508" cy="523220"/>
          </a:xfrm>
        </p:spPr>
        <p:txBody>
          <a:bodyPr/>
          <a:lstStyle/>
          <a:p>
            <a:r>
              <a:rPr lang="zh-CN" altLang="en-US" dirty="0"/>
              <a:t>结构伪类选择器</a:t>
            </a:r>
            <a:r>
              <a:rPr lang="en-US" altLang="zh-CN" dirty="0"/>
              <a:t>3-2</a:t>
            </a:r>
          </a:p>
        </p:txBody>
      </p:sp>
      <p:grpSp>
        <p:nvGrpSpPr>
          <p:cNvPr id="13" name="组合 18"/>
          <p:cNvGrpSpPr/>
          <p:nvPr/>
        </p:nvGrpSpPr>
        <p:grpSpPr bwMode="auto">
          <a:xfrm>
            <a:off x="2195736" y="5952703"/>
            <a:ext cx="4572000" cy="428625"/>
            <a:chOff x="3143240" y="5143512"/>
            <a:chExt cx="4572032"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124209" y="5187962"/>
              <a:ext cx="327367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9</a:t>
              </a:r>
              <a:r>
                <a:rPr lang="zh-CN" altLang="en-US" sz="1600" b="1" spc="300" dirty="0">
                  <a:solidFill>
                    <a:srgbClr val="FBFFFE"/>
                  </a:solidFill>
                  <a:latin typeface="微软雅黑" panose="020B0503020204020204" pitchFamily="34" charset="-122"/>
                  <a:ea typeface="微软雅黑" panose="020B0503020204020204" pitchFamily="34" charset="-122"/>
                </a:rPr>
                <a:t>：结构伪类选择器</a:t>
              </a:r>
            </a:p>
          </p:txBody>
        </p:sp>
      </p:grpSp>
      <p:graphicFrame>
        <p:nvGraphicFramePr>
          <p:cNvPr id="11" name="Group 29"/>
          <p:cNvGraphicFramePr>
            <a:graphicFrameLocks noGrp="1"/>
          </p:cNvGraphicFramePr>
          <p:nvPr>
            <p:custDataLst>
              <p:tags r:id="rId1"/>
            </p:custDataLst>
          </p:nvPr>
        </p:nvGraphicFramePr>
        <p:xfrm>
          <a:off x="395536" y="1340768"/>
          <a:ext cx="8175004" cy="4512784"/>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2342356">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57150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功能描述</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738484">
                <a:tc>
                  <a:txBody>
                    <a:bodyPr/>
                    <a:lstStyle/>
                    <a:p>
                      <a:pPr marL="0" algn="just" defTabSz="914400" rtl="0" eaLnBrk="1" latinLnBrk="0" hangingPunct="1">
                        <a:lnSpc>
                          <a:spcPct val="150000"/>
                        </a:lnSpc>
                        <a:spcAft>
                          <a:spcPts val="0"/>
                        </a:spcAft>
                      </a:pPr>
                      <a:r>
                        <a:rPr lang="en-US" sz="1800" b="1" kern="100" dirty="0">
                          <a:solidFill>
                            <a:srgbClr val="FF0000"/>
                          </a:solidFill>
                          <a:latin typeface="+mn-lt"/>
                          <a:ea typeface="+mn-ea"/>
                          <a:cs typeface="Times New Roman" panose="02020603050405020304"/>
                        </a:rPr>
                        <a:t>E:first-child</a:t>
                      </a:r>
                      <a:endParaRPr lang="zh-CN" sz="1800" b="1" kern="100" dirty="0">
                        <a:solidFill>
                          <a:srgbClr val="FF0000"/>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作为父元素的第一个子元素的元素</a:t>
                      </a:r>
                      <a:r>
                        <a:rPr lang="en-US" sz="1800" b="1" kern="100">
                          <a:solidFill>
                            <a:schemeClr val="dk1"/>
                          </a:solidFill>
                          <a:latin typeface="+mn-lt"/>
                          <a:ea typeface="+mn-ea"/>
                          <a:cs typeface="Times New Roman" panose="02020603050405020304"/>
                        </a:rPr>
                        <a:t>E</a:t>
                      </a:r>
                      <a:endParaRPr lang="zh-CN" sz="1800" b="1" kern="10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655426">
                <a:tc>
                  <a:txBody>
                    <a:bodyPr/>
                    <a:lstStyle/>
                    <a:p>
                      <a:pPr marL="0" algn="just" defTabSz="914400" rtl="0" eaLnBrk="1" latinLnBrk="0" hangingPunct="1">
                        <a:lnSpc>
                          <a:spcPct val="150000"/>
                        </a:lnSpc>
                        <a:spcAft>
                          <a:spcPts val="0"/>
                        </a:spcAft>
                      </a:pPr>
                      <a:r>
                        <a:rPr lang="en-US" sz="1800" b="1" kern="100" dirty="0">
                          <a:solidFill>
                            <a:schemeClr val="tx1"/>
                          </a:solidFill>
                          <a:latin typeface="+mn-lt"/>
                          <a:ea typeface="+mn-ea"/>
                          <a:cs typeface="Times New Roman" panose="02020603050405020304"/>
                        </a:rPr>
                        <a:t>E:last-child</a:t>
                      </a:r>
                      <a:endParaRPr lang="zh-CN" sz="1800" b="1" kern="100" dirty="0">
                        <a:solidFill>
                          <a:schemeClr val="tx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作为父元素的最后一个子元素的元素</a:t>
                      </a:r>
                      <a:r>
                        <a:rPr lang="en-US" sz="1800" b="1" kern="100" dirty="0">
                          <a:solidFill>
                            <a:schemeClr val="dk1"/>
                          </a:solidFill>
                          <a:latin typeface="+mn-lt"/>
                          <a:ea typeface="+mn-ea"/>
                          <a:cs typeface="Times New Roman" panose="02020603050405020304"/>
                        </a:rPr>
                        <a:t>E</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40740">
                <a:tc>
                  <a:txBody>
                    <a:bodyPr/>
                    <a:lstStyle/>
                    <a:p>
                      <a:pPr marL="0" algn="just" defTabSz="914400" rtl="0" eaLnBrk="1" latinLnBrk="0" hangingPunct="1">
                        <a:lnSpc>
                          <a:spcPct val="150000"/>
                        </a:lnSpc>
                        <a:spcAft>
                          <a:spcPts val="0"/>
                        </a:spcAft>
                      </a:pPr>
                      <a:r>
                        <a:rPr lang="en-US" sz="1800" b="1" kern="100" dirty="0">
                          <a:solidFill>
                            <a:srgbClr val="FF0000"/>
                          </a:solidFill>
                          <a:latin typeface="+mn-lt"/>
                          <a:ea typeface="+mn-ea"/>
                          <a:cs typeface="Times New Roman" panose="02020603050405020304"/>
                        </a:rPr>
                        <a:t>E F:nth-child(n)</a:t>
                      </a:r>
                      <a:endParaRPr lang="zh-CN" sz="1800" b="1" kern="100" dirty="0">
                        <a:solidFill>
                          <a:srgbClr val="FF0000"/>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选择父级元素</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的第</a:t>
                      </a:r>
                      <a:r>
                        <a:rPr lang="en-US" sz="1800" b="1" kern="100" dirty="0">
                          <a:solidFill>
                            <a:schemeClr val="dk1"/>
                          </a:solidFill>
                          <a:latin typeface="+mn-lt"/>
                          <a:ea typeface="+mn-ea"/>
                          <a:cs typeface="Times New Roman" panose="02020603050405020304"/>
                        </a:rPr>
                        <a:t>n</a:t>
                      </a:r>
                      <a:r>
                        <a:rPr lang="zh-CN" sz="1800" b="1" kern="100" dirty="0">
                          <a:solidFill>
                            <a:schemeClr val="dk1"/>
                          </a:solidFill>
                          <a:latin typeface="+mn-lt"/>
                          <a:ea typeface="+mn-ea"/>
                          <a:cs typeface="Times New Roman" panose="02020603050405020304"/>
                        </a:rPr>
                        <a:t>个子元素</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a:t>
                      </a:r>
                      <a:r>
                        <a:rPr lang="en-US" sz="1800" b="1" kern="100" dirty="0">
                          <a:solidFill>
                            <a:schemeClr val="dk1"/>
                          </a:solidFill>
                          <a:latin typeface="+mn-lt"/>
                          <a:ea typeface="+mn-ea"/>
                          <a:cs typeface="Times New Roman" panose="02020603050405020304"/>
                        </a:rPr>
                        <a:t>n</a:t>
                      </a:r>
                      <a:r>
                        <a:rPr lang="zh-CN" sz="1800" b="1" kern="100" dirty="0">
                          <a:solidFill>
                            <a:schemeClr val="dk1"/>
                          </a:solidFill>
                          <a:latin typeface="+mn-lt"/>
                          <a:ea typeface="+mn-ea"/>
                          <a:cs typeface="Times New Roman" panose="02020603050405020304"/>
                        </a:rPr>
                        <a:t>可以是</a:t>
                      </a:r>
                      <a:r>
                        <a:rPr lang="en-US" sz="1800" b="1" kern="100" dirty="0">
                          <a:solidFill>
                            <a:schemeClr val="dk1"/>
                          </a:solidFill>
                          <a:latin typeface="+mn-lt"/>
                          <a:ea typeface="+mn-ea"/>
                          <a:cs typeface="Times New Roman" panose="02020603050405020304"/>
                        </a:rPr>
                        <a:t>1</a:t>
                      </a:r>
                      <a:r>
                        <a:rPr lang="zh-CN" sz="1800" b="1" kern="100" dirty="0">
                          <a:solidFill>
                            <a:schemeClr val="dk1"/>
                          </a:solidFill>
                          <a:latin typeface="+mn-lt"/>
                          <a:ea typeface="+mn-ea"/>
                          <a:cs typeface="Times New Roman" panose="02020603050405020304"/>
                        </a:rPr>
                        <a:t>、</a:t>
                      </a:r>
                      <a:r>
                        <a:rPr lang="en-US" sz="1800" b="1" kern="100" dirty="0">
                          <a:solidFill>
                            <a:schemeClr val="dk1"/>
                          </a:solidFill>
                          <a:latin typeface="+mn-lt"/>
                          <a:ea typeface="+mn-ea"/>
                          <a:cs typeface="Times New Roman" panose="02020603050405020304"/>
                        </a:rPr>
                        <a:t>2</a:t>
                      </a:r>
                      <a:r>
                        <a:rPr lang="zh-CN" sz="1800" b="1" kern="100" dirty="0">
                          <a:solidFill>
                            <a:schemeClr val="dk1"/>
                          </a:solidFill>
                          <a:latin typeface="+mn-lt"/>
                          <a:ea typeface="+mn-ea"/>
                          <a:cs typeface="Times New Roman" panose="02020603050405020304"/>
                        </a:rPr>
                        <a:t>、</a:t>
                      </a:r>
                      <a:r>
                        <a:rPr lang="en-US" sz="1800" b="1" kern="100" dirty="0">
                          <a:solidFill>
                            <a:schemeClr val="dk1"/>
                          </a:solidFill>
                          <a:latin typeface="+mn-lt"/>
                          <a:ea typeface="+mn-ea"/>
                          <a:cs typeface="Times New Roman" panose="02020603050405020304"/>
                        </a:rPr>
                        <a:t>3</a:t>
                      </a:r>
                      <a:r>
                        <a:rPr lang="zh-CN" sz="1800" b="1" kern="100" dirty="0">
                          <a:solidFill>
                            <a:schemeClr val="dk1"/>
                          </a:solidFill>
                          <a:latin typeface="+mn-lt"/>
                          <a:ea typeface="+mn-ea"/>
                          <a:cs typeface="Times New Roman" panose="02020603050405020304"/>
                        </a:rPr>
                        <a:t>），关键字为</a:t>
                      </a:r>
                      <a:r>
                        <a:rPr lang="en-US" sz="1800" b="1" kern="100" dirty="0">
                          <a:solidFill>
                            <a:schemeClr val="dk1"/>
                          </a:solidFill>
                          <a:latin typeface="+mn-lt"/>
                          <a:ea typeface="+mn-ea"/>
                          <a:cs typeface="Times New Roman" panose="02020603050405020304"/>
                        </a:rPr>
                        <a:t>even</a:t>
                      </a:r>
                      <a:r>
                        <a:rPr lang="zh-CN" sz="1800" b="1" kern="100" dirty="0">
                          <a:solidFill>
                            <a:schemeClr val="dk1"/>
                          </a:solidFill>
                          <a:latin typeface="+mn-lt"/>
                          <a:ea typeface="+mn-ea"/>
                          <a:cs typeface="Times New Roman" panose="02020603050405020304"/>
                        </a:rPr>
                        <a:t>、</a:t>
                      </a:r>
                      <a:r>
                        <a:rPr lang="en-US" sz="1800" b="1" kern="100" dirty="0">
                          <a:solidFill>
                            <a:schemeClr val="dk1"/>
                          </a:solidFill>
                          <a:latin typeface="+mn-lt"/>
                          <a:ea typeface="+mn-ea"/>
                          <a:cs typeface="Times New Roman" panose="02020603050405020304"/>
                        </a:rPr>
                        <a:t>odd          </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568960">
                <a:tc>
                  <a:txBody>
                    <a:bodyPr/>
                    <a:lstStyle/>
                    <a:p>
                      <a:pPr marL="0" algn="just" defTabSz="914400" rtl="0" eaLnBrk="1" latinLnBrk="0" hangingPunct="1">
                        <a:lnSpc>
                          <a:spcPct val="150000"/>
                        </a:lnSpc>
                        <a:spcAft>
                          <a:spcPts val="0"/>
                        </a:spcAft>
                      </a:pPr>
                      <a:r>
                        <a:rPr lang="en-US" sz="1800" b="1" kern="100" dirty="0">
                          <a:solidFill>
                            <a:srgbClr val="FF0000"/>
                          </a:solidFill>
                          <a:latin typeface="+mn-lt"/>
                          <a:ea typeface="+mn-ea"/>
                          <a:cs typeface="Times New Roman" panose="02020603050405020304"/>
                        </a:rPr>
                        <a:t>E:first-of-type</a:t>
                      </a:r>
                      <a:endParaRPr lang="zh-CN" sz="1800" b="1" kern="100" dirty="0">
                        <a:solidFill>
                          <a:srgbClr val="FF0000"/>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选择父元素内具有指定类型的第一个</a:t>
                      </a:r>
                      <a:r>
                        <a:rPr lang="en-US" sz="1800" b="1" kern="100">
                          <a:solidFill>
                            <a:schemeClr val="dk1"/>
                          </a:solidFill>
                          <a:latin typeface="+mn-lt"/>
                          <a:ea typeface="+mn-ea"/>
                          <a:cs typeface="Times New Roman" panose="02020603050405020304"/>
                        </a:rPr>
                        <a:t>E</a:t>
                      </a:r>
                      <a:r>
                        <a:rPr lang="zh-CN" sz="1800" b="1" kern="100">
                          <a:solidFill>
                            <a:schemeClr val="dk1"/>
                          </a:solidFill>
                          <a:latin typeface="+mn-lt"/>
                          <a:ea typeface="+mn-ea"/>
                          <a:cs typeface="Times New Roman" panose="02020603050405020304"/>
                        </a:rPr>
                        <a:t>元素</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568960">
                <a:tc>
                  <a:txBody>
                    <a:bodyPr/>
                    <a:lstStyle/>
                    <a:p>
                      <a:pPr marL="0" algn="just"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E:last-of-type</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选择父元素内具有指定类型的最后一个</a:t>
                      </a:r>
                      <a:r>
                        <a:rPr lang="en-US" sz="1800" b="1" kern="100">
                          <a:solidFill>
                            <a:schemeClr val="dk1"/>
                          </a:solidFill>
                          <a:latin typeface="+mn-lt"/>
                          <a:ea typeface="+mn-ea"/>
                          <a:cs typeface="Times New Roman" panose="02020603050405020304"/>
                        </a:rPr>
                        <a:t>E</a:t>
                      </a:r>
                      <a:r>
                        <a:rPr lang="zh-CN" sz="1800" b="1" kern="100">
                          <a:solidFill>
                            <a:schemeClr val="dk1"/>
                          </a:solidFill>
                          <a:latin typeface="+mn-lt"/>
                          <a:ea typeface="+mn-ea"/>
                          <a:cs typeface="Times New Roman" panose="02020603050405020304"/>
                        </a:rPr>
                        <a:t>元素</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568710">
                <a:tc>
                  <a:txBody>
                    <a:bodyPr/>
                    <a:lstStyle/>
                    <a:p>
                      <a:pPr marL="0" algn="just" defTabSz="914400" rtl="0" eaLnBrk="1" latinLnBrk="0" hangingPunct="1">
                        <a:lnSpc>
                          <a:spcPct val="150000"/>
                        </a:lnSpc>
                        <a:spcAft>
                          <a:spcPts val="0"/>
                        </a:spcAft>
                      </a:pPr>
                      <a:r>
                        <a:rPr lang="en-US" sz="1800" b="1" kern="100" dirty="0">
                          <a:solidFill>
                            <a:srgbClr val="FF0000"/>
                          </a:solidFill>
                          <a:latin typeface="+mn-lt"/>
                          <a:ea typeface="+mn-ea"/>
                          <a:cs typeface="Times New Roman" panose="02020603050405020304"/>
                        </a:rPr>
                        <a:t>E</a:t>
                      </a:r>
                      <a:r>
                        <a:rPr lang="en-US" sz="1800" b="1" kern="100" baseline="0" dirty="0">
                          <a:solidFill>
                            <a:srgbClr val="FF0000"/>
                          </a:solidFill>
                          <a:latin typeface="+mn-lt"/>
                          <a:ea typeface="+mn-ea"/>
                          <a:cs typeface="Times New Roman" panose="02020603050405020304"/>
                        </a:rPr>
                        <a:t> </a:t>
                      </a:r>
                      <a:r>
                        <a:rPr lang="en-US" sz="1800" b="1" kern="100" dirty="0">
                          <a:solidFill>
                            <a:srgbClr val="FF0000"/>
                          </a:solidFill>
                          <a:latin typeface="+mn-lt"/>
                          <a:ea typeface="+mn-ea"/>
                          <a:cs typeface="Times New Roman" panose="02020603050405020304"/>
                        </a:rPr>
                        <a:t>F:nth-of-type(n)</a:t>
                      </a:r>
                      <a:endParaRPr lang="zh-CN" sz="1800" b="1" kern="100" dirty="0">
                        <a:solidFill>
                          <a:srgbClr val="FF0000"/>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选择父元素内具有指定类型的第</a:t>
                      </a:r>
                      <a:r>
                        <a:rPr lang="en-US" sz="1800" b="1" kern="100" dirty="0">
                          <a:solidFill>
                            <a:schemeClr val="dk1"/>
                          </a:solidFill>
                          <a:latin typeface="+mn-lt"/>
                          <a:ea typeface="+mn-ea"/>
                          <a:cs typeface="Times New Roman" panose="02020603050405020304"/>
                        </a:rPr>
                        <a:t>n</a:t>
                      </a:r>
                      <a:r>
                        <a:rPr lang="zh-CN" sz="1800" b="1" kern="100" dirty="0">
                          <a:solidFill>
                            <a:schemeClr val="dk1"/>
                          </a:solidFill>
                          <a:latin typeface="+mn-lt"/>
                          <a:ea typeface="+mn-ea"/>
                          <a:cs typeface="Times New Roman" panose="02020603050405020304"/>
                        </a:rPr>
                        <a:t>个</a:t>
                      </a:r>
                      <a:r>
                        <a:rPr lang="en-US" sz="1800" b="1" kern="100" dirty="0">
                          <a:solidFill>
                            <a:schemeClr val="dk1"/>
                          </a:solidFill>
                          <a:latin typeface="+mn-lt"/>
                          <a:ea typeface="+mn-ea"/>
                          <a:cs typeface="Times New Roman" panose="02020603050405020304"/>
                        </a:rPr>
                        <a:t>F</a:t>
                      </a:r>
                      <a:r>
                        <a:rPr lang="zh-CN" sz="1800" b="1" kern="100" dirty="0">
                          <a:solidFill>
                            <a:schemeClr val="dk1"/>
                          </a:solidFill>
                          <a:latin typeface="+mn-lt"/>
                          <a:ea typeface="+mn-ea"/>
                          <a:cs typeface="Times New Roman" panose="02020603050405020304"/>
                        </a:rPr>
                        <a:t>元素</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37</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0112" y="70285"/>
            <a:ext cx="3384500" cy="954107"/>
          </a:xfrm>
        </p:spPr>
        <p:txBody>
          <a:bodyPr/>
          <a:lstStyle/>
          <a:p>
            <a:r>
              <a:rPr lang="zh-CN" altLang="en-US" dirty="0"/>
              <a:t>结构伪类选择器</a:t>
            </a:r>
            <a:r>
              <a:rPr lang="en-US" altLang="zh-CN" dirty="0"/>
              <a:t>3-3</a:t>
            </a:r>
          </a:p>
        </p:txBody>
      </p:sp>
      <p:sp>
        <p:nvSpPr>
          <p:cNvPr id="3" name="内容占位符 2"/>
          <p:cNvSpPr>
            <a:spLocks noGrp="1"/>
          </p:cNvSpPr>
          <p:nvPr>
            <p:ph idx="1"/>
          </p:nvPr>
        </p:nvSpPr>
        <p:spPr/>
        <p:txBody>
          <a:bodyPr/>
          <a:lstStyle/>
          <a:p>
            <a:endParaRPr lang="en-US" altLang="zh-CN" dirty="0"/>
          </a:p>
        </p:txBody>
      </p:sp>
      <p:grpSp>
        <p:nvGrpSpPr>
          <p:cNvPr id="13" name="组合 18"/>
          <p:cNvGrpSpPr/>
          <p:nvPr/>
        </p:nvGrpSpPr>
        <p:grpSpPr bwMode="auto">
          <a:xfrm>
            <a:off x="0" y="6281762"/>
            <a:ext cx="4572000" cy="428625"/>
            <a:chOff x="3143240" y="5143512"/>
            <a:chExt cx="4572032"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124209" y="5187962"/>
              <a:ext cx="327367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9</a:t>
              </a:r>
              <a:r>
                <a:rPr lang="zh-CN" altLang="en-US" sz="1600" b="1" spc="300" dirty="0">
                  <a:solidFill>
                    <a:srgbClr val="FBFFFE"/>
                  </a:solidFill>
                  <a:latin typeface="微软雅黑" panose="020B0503020204020204" pitchFamily="34" charset="-122"/>
                  <a:ea typeface="微软雅黑" panose="020B0503020204020204" pitchFamily="34" charset="-122"/>
                </a:rPr>
                <a:t>：结构伪类选择器</a:t>
              </a:r>
            </a:p>
          </p:txBody>
        </p:sp>
      </p:grpSp>
      <p:sp>
        <p:nvSpPr>
          <p:cNvPr id="12" name="AutoShape 3"/>
          <p:cNvSpPr>
            <a:spLocks noChangeArrowheads="1"/>
          </p:cNvSpPr>
          <p:nvPr/>
        </p:nvSpPr>
        <p:spPr bwMode="auto">
          <a:xfrm>
            <a:off x="1000125" y="1268760"/>
            <a:ext cx="5112568" cy="175432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err="1"/>
              <a:t>ul</a:t>
            </a:r>
            <a:r>
              <a:rPr lang="en-US" altLang="zh-CN" b="1" dirty="0"/>
              <a:t> </a:t>
            </a:r>
            <a:r>
              <a:rPr lang="en-US" altLang="zh-CN" b="1" dirty="0" err="1"/>
              <a:t>li:first-child</a:t>
            </a:r>
            <a:r>
              <a:rPr lang="en-US" altLang="zh-CN" b="1" dirty="0"/>
              <a:t>{ background: red;}</a:t>
            </a:r>
          </a:p>
          <a:p>
            <a:pPr>
              <a:lnSpc>
                <a:spcPct val="150000"/>
              </a:lnSpc>
            </a:pPr>
            <a:r>
              <a:rPr lang="en-US" altLang="zh-CN" b="1" dirty="0" err="1"/>
              <a:t>ul</a:t>
            </a:r>
            <a:r>
              <a:rPr lang="en-US" altLang="zh-CN" b="1" dirty="0"/>
              <a:t> </a:t>
            </a:r>
            <a:r>
              <a:rPr lang="en-US" altLang="zh-CN" b="1" dirty="0" err="1"/>
              <a:t>li:last-child</a:t>
            </a:r>
            <a:r>
              <a:rPr lang="en-US" altLang="zh-CN" b="1" dirty="0"/>
              <a:t>{ background: green;}</a:t>
            </a:r>
          </a:p>
          <a:p>
            <a:pPr>
              <a:lnSpc>
                <a:spcPct val="150000"/>
              </a:lnSpc>
            </a:pPr>
            <a:r>
              <a:rPr lang="en-US" altLang="zh-CN" b="1" dirty="0"/>
              <a:t>p:nth-child(1){ background: yellow;}</a:t>
            </a:r>
          </a:p>
          <a:p>
            <a:pPr>
              <a:lnSpc>
                <a:spcPct val="150000"/>
              </a:lnSpc>
            </a:pPr>
            <a:r>
              <a:rPr lang="en-US" altLang="zh-CN" b="1" dirty="0"/>
              <a:t>p:nth-of-type(2){ background: blue;}</a:t>
            </a:r>
          </a:p>
        </p:txBody>
      </p:sp>
      <p:grpSp>
        <p:nvGrpSpPr>
          <p:cNvPr id="18" name="组合 70"/>
          <p:cNvGrpSpPr/>
          <p:nvPr/>
        </p:nvGrpSpPr>
        <p:grpSpPr bwMode="auto">
          <a:xfrm>
            <a:off x="0" y="693862"/>
            <a:ext cx="1000125" cy="414337"/>
            <a:chOff x="1000100" y="2528843"/>
            <a:chExt cx="1000132" cy="414475"/>
          </a:xfrm>
        </p:grpSpPr>
        <p:pic>
          <p:nvPicPr>
            <p:cNvPr id="19" name="Picture 8" descr="E:\设计支持\模板设计\s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2" charset="-122"/>
                  <a:ea typeface="黑体" panose="02010609060101010101" pitchFamily="2" charset="-122"/>
                </a:rPr>
                <a:t>示例</a:t>
              </a:r>
            </a:p>
          </p:txBody>
        </p:sp>
      </p:grpSp>
      <p:pic>
        <p:nvPicPr>
          <p:cNvPr id="9218" name="Picture 2" descr="C:\Users\yaling.he\Desktop\Chapter04截图\Chapter04截图\图4.25　结构伪类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924944"/>
            <a:ext cx="4289945" cy="346449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38</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12360" y="285728"/>
            <a:ext cx="1152252" cy="523220"/>
          </a:xfrm>
        </p:spPr>
        <p:txBody>
          <a:bodyPr/>
          <a:lstStyle/>
          <a:p>
            <a:r>
              <a:rPr lang="zh-CN" altLang="en-US" dirty="0"/>
              <a:t>小结</a:t>
            </a:r>
            <a:endParaRPr lang="en-US" altLang="zh-CN" dirty="0"/>
          </a:p>
        </p:txBody>
      </p:sp>
      <p:sp>
        <p:nvSpPr>
          <p:cNvPr id="3" name="内容占位符 2"/>
          <p:cNvSpPr>
            <a:spLocks noGrp="1"/>
          </p:cNvSpPr>
          <p:nvPr>
            <p:ph idx="1"/>
          </p:nvPr>
        </p:nvSpPr>
        <p:spPr/>
        <p:txBody>
          <a:bodyPr/>
          <a:lstStyle/>
          <a:p>
            <a:r>
              <a:rPr lang="zh-CN" altLang="en-US" dirty="0"/>
              <a:t>使用</a:t>
            </a:r>
            <a:r>
              <a:rPr lang="en-US" altLang="zh-CN" dirty="0"/>
              <a:t>E F:nth-child(n)</a:t>
            </a:r>
            <a:r>
              <a:rPr lang="zh-CN" altLang="zh-CN" dirty="0"/>
              <a:t>和</a:t>
            </a:r>
            <a:r>
              <a:rPr lang="en-US" altLang="zh-CN" dirty="0"/>
              <a:t>E F:nth-of-type(n)</a:t>
            </a:r>
            <a:r>
              <a:rPr lang="zh-CN" altLang="en-US" dirty="0"/>
              <a:t>的</a:t>
            </a:r>
            <a:r>
              <a:rPr lang="zh-CN" altLang="zh-CN" dirty="0"/>
              <a:t> 关键点</a:t>
            </a:r>
            <a:endParaRPr lang="en-US" altLang="zh-CN" dirty="0"/>
          </a:p>
          <a:p>
            <a:pPr lvl="1"/>
            <a:r>
              <a:rPr lang="zh-CN" altLang="zh-CN" dirty="0"/>
              <a:t> </a:t>
            </a:r>
            <a:r>
              <a:rPr lang="en-US" altLang="zh-CN" dirty="0"/>
              <a:t>E F:nth-child(n)</a:t>
            </a:r>
            <a:r>
              <a:rPr lang="zh-CN" altLang="zh-CN" dirty="0"/>
              <a:t>在父级里从一个元素开始查找，不分类型</a:t>
            </a:r>
          </a:p>
          <a:p>
            <a:pPr lvl="1"/>
            <a:r>
              <a:rPr lang="en-US" altLang="zh-CN" dirty="0"/>
              <a:t>E F:nth-of-type(n)</a:t>
            </a:r>
            <a:r>
              <a:rPr lang="zh-CN" altLang="zh-CN" dirty="0"/>
              <a:t>在父级里先看类型，再看位置</a:t>
            </a:r>
            <a:endParaRPr lang="en-US" altLang="zh-CN" dirty="0"/>
          </a:p>
        </p:txBody>
      </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39</a:t>
            </a:fld>
            <a:r>
              <a:rPr lang="en-US" altLang="zh-CN"/>
              <a:t>/55</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7308304" y="285728"/>
            <a:ext cx="1656308" cy="523220"/>
          </a:xfrm>
        </p:spPr>
        <p:txBody>
          <a:bodyPr/>
          <a:lstStyle/>
          <a:p>
            <a:r>
              <a:rPr lang="zh-CN" altLang="en-US"/>
              <a:t>本章目标</a:t>
            </a:r>
            <a:endParaRPr lang="zh-CN" altLang="en-US" dirty="0"/>
          </a:p>
        </p:txBody>
      </p:sp>
      <p:sp>
        <p:nvSpPr>
          <p:cNvPr id="17411" name="内容占位符 2"/>
          <p:cNvSpPr>
            <a:spLocks noGrp="1"/>
          </p:cNvSpPr>
          <p:nvPr>
            <p:ph idx="1"/>
          </p:nvPr>
        </p:nvSpPr>
        <p:spPr>
          <a:xfrm>
            <a:off x="784254" y="1214422"/>
            <a:ext cx="7388146" cy="5143536"/>
          </a:xfrm>
        </p:spPr>
        <p:txBody>
          <a:bodyPr/>
          <a:lstStyle/>
          <a:p>
            <a:r>
              <a:rPr lang="zh-CN" altLang="en-US" dirty="0"/>
              <a:t>会使用行内样式、内部样式表和外部样式表三种方式为</a:t>
            </a:r>
            <a:r>
              <a:rPr lang="en-US" altLang="zh-CN" dirty="0"/>
              <a:t>HTML5</a:t>
            </a:r>
            <a:r>
              <a:rPr lang="zh-CN" altLang="en-US" dirty="0"/>
              <a:t>文档添加</a:t>
            </a:r>
            <a:r>
              <a:rPr lang="en-US" altLang="zh-CN" dirty="0"/>
              <a:t>CSS</a:t>
            </a:r>
            <a:r>
              <a:rPr lang="zh-CN" altLang="en-US" dirty="0"/>
              <a:t>样式</a:t>
            </a:r>
          </a:p>
          <a:p>
            <a:r>
              <a:rPr lang="zh-CN" altLang="en-US" dirty="0"/>
              <a:t>会使用</a:t>
            </a:r>
            <a:r>
              <a:rPr lang="en-US" altLang="zh-CN" dirty="0"/>
              <a:t>CSS3</a:t>
            </a:r>
            <a:r>
              <a:rPr lang="zh-CN" altLang="en-US" dirty="0"/>
              <a:t>的基本选择器设置字体大小和颜色</a:t>
            </a:r>
          </a:p>
          <a:p>
            <a:r>
              <a:rPr lang="zh-CN" altLang="en-US" dirty="0"/>
              <a:t>会使用复合选择器为特定的网页元素添加</a:t>
            </a:r>
            <a:r>
              <a:rPr lang="en-US" altLang="zh-CN" dirty="0"/>
              <a:t>CSS</a:t>
            </a:r>
            <a:r>
              <a:rPr lang="zh-CN" altLang="en-US" dirty="0"/>
              <a:t>样式</a:t>
            </a:r>
          </a:p>
          <a:p>
            <a:r>
              <a:rPr lang="zh-CN" altLang="en-US" dirty="0"/>
              <a:t>会使用</a:t>
            </a:r>
            <a:r>
              <a:rPr lang="en-US" altLang="zh-CN" dirty="0"/>
              <a:t>CSS3</a:t>
            </a:r>
            <a:r>
              <a:rPr lang="zh-CN" altLang="en-US" dirty="0"/>
              <a:t>高级选择器为网页元素添加</a:t>
            </a:r>
            <a:r>
              <a:rPr lang="en-US" altLang="zh-CN" dirty="0"/>
              <a:t>CSS</a:t>
            </a:r>
            <a:r>
              <a:rPr lang="zh-CN" altLang="en-US" dirty="0"/>
              <a:t>样式</a:t>
            </a:r>
          </a:p>
        </p:txBody>
      </p:sp>
      <p:pic>
        <p:nvPicPr>
          <p:cNvPr id="11" name="Picture 2" descr="C:\Users\meng.zhang\Desktop\ACCP7.0模版图标规范\啊-1.png"/>
          <p:cNvPicPr>
            <a:picLocks noChangeAspect="1" noChangeArrowheads="1"/>
          </p:cNvPicPr>
          <p:nvPr/>
        </p:nvPicPr>
        <p:blipFill>
          <a:blip r:embed="rId3" cstate="print"/>
          <a:srcRect/>
          <a:stretch>
            <a:fillRect/>
          </a:stretch>
        </p:blipFill>
        <p:spPr bwMode="auto">
          <a:xfrm>
            <a:off x="8097734" y="3356992"/>
            <a:ext cx="643477" cy="648334"/>
          </a:xfrm>
          <a:prstGeom prst="rect">
            <a:avLst/>
          </a:prstGeom>
          <a:noFill/>
        </p:spPr>
      </p:pic>
      <p:pic>
        <p:nvPicPr>
          <p:cNvPr id="12" name="Picture 3" descr="C:\Users\meng.zhang\Desktop\ACCP7.0模版图标规范\是.png"/>
          <p:cNvPicPr>
            <a:picLocks noChangeAspect="1" noChangeArrowheads="1"/>
          </p:cNvPicPr>
          <p:nvPr/>
        </p:nvPicPr>
        <p:blipFill>
          <a:blip r:embed="rId4" cstate="print"/>
          <a:srcRect/>
          <a:stretch>
            <a:fillRect/>
          </a:stretch>
        </p:blipFill>
        <p:spPr bwMode="auto">
          <a:xfrm>
            <a:off x="8062283" y="1946916"/>
            <a:ext cx="714380" cy="719772"/>
          </a:xfrm>
          <a:prstGeom prst="rect">
            <a:avLst/>
          </a:prstGeom>
          <a:noFill/>
        </p:spPr>
      </p:pic>
      <p:pic>
        <p:nvPicPr>
          <p:cNvPr id="13" name="Picture 3" descr="C:\Users\meng.zhang\Desktop\ACCP7.0模版图标规范\是.png"/>
          <p:cNvPicPr>
            <a:picLocks noChangeAspect="1" noChangeArrowheads="1"/>
          </p:cNvPicPr>
          <p:nvPr/>
        </p:nvPicPr>
        <p:blipFill>
          <a:blip r:embed="rId4" cstate="print"/>
          <a:srcRect/>
          <a:stretch>
            <a:fillRect/>
          </a:stretch>
        </p:blipFill>
        <p:spPr bwMode="auto">
          <a:xfrm>
            <a:off x="8063835" y="1248242"/>
            <a:ext cx="714380" cy="719772"/>
          </a:xfrm>
          <a:prstGeom prst="rect">
            <a:avLst/>
          </a:prstGeom>
          <a:noFill/>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4</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627784" y="70285"/>
            <a:ext cx="6336829" cy="954107"/>
          </a:xfrm>
        </p:spPr>
        <p:txBody>
          <a:bodyPr/>
          <a:lstStyle/>
          <a:p>
            <a:r>
              <a:rPr lang="zh-CN" altLang="en-US" dirty="0"/>
              <a:t>学员操作</a:t>
            </a:r>
            <a:r>
              <a:rPr lang="en-US" altLang="zh-CN" dirty="0"/>
              <a:t>—</a:t>
            </a:r>
            <a:r>
              <a:rPr lang="zh-CN" altLang="zh-CN" dirty="0"/>
              <a:t>制作爱奇异视频播放列表</a:t>
            </a:r>
            <a:endParaRPr lang="zh-CN" altLang="en-US" dirty="0"/>
          </a:p>
        </p:txBody>
      </p:sp>
      <p:sp>
        <p:nvSpPr>
          <p:cNvPr id="24579" name="内容占位符 2"/>
          <p:cNvSpPr>
            <a:spLocks noGrp="1"/>
          </p:cNvSpPr>
          <p:nvPr>
            <p:ph idx="1"/>
          </p:nvPr>
        </p:nvSpPr>
        <p:spPr/>
        <p:txBody>
          <a:bodyPr/>
          <a:lstStyle/>
          <a:p>
            <a:r>
              <a:rPr lang="zh-CN" altLang="en-US" dirty="0"/>
              <a:t>需求说明</a:t>
            </a:r>
          </a:p>
          <a:p>
            <a:pPr lvl="1"/>
            <a:r>
              <a:rPr lang="zh-CN" altLang="en-US" dirty="0"/>
              <a:t>使用无序列表来布局</a:t>
            </a:r>
          </a:p>
          <a:p>
            <a:pPr lvl="1"/>
            <a:r>
              <a:rPr lang="zh-CN" altLang="en-US" dirty="0"/>
              <a:t>影视名称用标题标签</a:t>
            </a:r>
          </a:p>
          <a:p>
            <a:pPr lvl="1"/>
            <a:r>
              <a:rPr lang="zh-CN" altLang="en-US" dirty="0"/>
              <a:t>文字描述使用</a:t>
            </a:r>
            <a:r>
              <a:rPr lang="en-US" altLang="zh-CN" dirty="0"/>
              <a:t>p</a:t>
            </a:r>
            <a:r>
              <a:rPr lang="zh-CN" altLang="en-US" dirty="0"/>
              <a:t>元素</a:t>
            </a:r>
          </a:p>
          <a:p>
            <a:pPr lvl="1"/>
            <a:r>
              <a:rPr lang="zh-CN" altLang="en-US" dirty="0"/>
              <a:t>使用结构伪类选择器选择</a:t>
            </a:r>
            <a:r>
              <a:rPr lang="en-US" altLang="zh-CN" dirty="0"/>
              <a:t>li</a:t>
            </a:r>
            <a:r>
              <a:rPr lang="zh-CN" altLang="en-US" dirty="0"/>
              <a:t>元素下的标题元素，并设置字体大小为</a:t>
            </a:r>
            <a:r>
              <a:rPr lang="en-US" altLang="zh-CN" dirty="0"/>
              <a:t>16px</a:t>
            </a:r>
            <a:r>
              <a:rPr lang="zh-CN" altLang="en-US" dirty="0"/>
              <a:t>，字体颜色为</a:t>
            </a:r>
            <a:r>
              <a:rPr lang="en-US" altLang="zh-CN" dirty="0"/>
              <a:t>#4D4D4D</a:t>
            </a:r>
            <a:endParaRPr lang="zh-CN" altLang="en-US" dirty="0"/>
          </a:p>
          <a:p>
            <a:pPr lvl="1"/>
            <a:r>
              <a:rPr lang="zh-CN" altLang="en-US" dirty="0"/>
              <a:t>使用结构伪类选择器选择</a:t>
            </a:r>
            <a:r>
              <a:rPr lang="en-US" altLang="zh-CN" dirty="0"/>
              <a:t>li</a:t>
            </a:r>
            <a:r>
              <a:rPr lang="zh-CN" altLang="en-US" dirty="0"/>
              <a:t>下第一个</a:t>
            </a:r>
            <a:r>
              <a:rPr lang="en-US" altLang="zh-CN" dirty="0"/>
              <a:t>p</a:t>
            </a:r>
            <a:r>
              <a:rPr lang="zh-CN" altLang="en-US" dirty="0"/>
              <a:t>元素，设置字体大小为</a:t>
            </a:r>
            <a:r>
              <a:rPr lang="en-US" altLang="zh-CN" dirty="0"/>
              <a:t>14px</a:t>
            </a:r>
            <a:r>
              <a:rPr lang="zh-CN" altLang="en-US" dirty="0"/>
              <a:t>，字体颜色为 </a:t>
            </a:r>
            <a:r>
              <a:rPr lang="en-US" altLang="zh-CN" dirty="0"/>
              <a:t>#640000</a:t>
            </a:r>
            <a:endParaRPr lang="zh-CN" altLang="en-US" dirty="0"/>
          </a:p>
          <a:p>
            <a:pPr lvl="1"/>
            <a:r>
              <a:rPr lang="zh-CN" altLang="en-US" dirty="0"/>
              <a:t>使用结构伪类选择器选择</a:t>
            </a:r>
            <a:r>
              <a:rPr lang="en-US" altLang="zh-CN" dirty="0"/>
              <a:t>li</a:t>
            </a:r>
            <a:r>
              <a:rPr lang="zh-CN" altLang="en-US" dirty="0"/>
              <a:t>下第二个</a:t>
            </a:r>
            <a:r>
              <a:rPr lang="en-US" altLang="zh-CN" dirty="0"/>
              <a:t>p</a:t>
            </a:r>
            <a:r>
              <a:rPr lang="zh-CN" altLang="en-US" dirty="0"/>
              <a:t>元素，设置字体大小为</a:t>
            </a:r>
            <a:r>
              <a:rPr lang="en-US" altLang="zh-CN" dirty="0"/>
              <a:t>12px</a:t>
            </a:r>
            <a:r>
              <a:rPr lang="zh-CN" altLang="en-US" dirty="0"/>
              <a:t>，字体颜色为蓝色</a:t>
            </a:r>
            <a:endParaRPr lang="en-US" altLang="zh-CN" dirty="0"/>
          </a:p>
        </p:txBody>
      </p:sp>
      <p:grpSp>
        <p:nvGrpSpPr>
          <p:cNvPr id="13" name="组合 12"/>
          <p:cNvGrpSpPr/>
          <p:nvPr/>
        </p:nvGrpSpPr>
        <p:grpSpPr>
          <a:xfrm>
            <a:off x="142844" y="879510"/>
            <a:ext cx="928694" cy="406350"/>
            <a:chOff x="3786182" y="1192962"/>
            <a:chExt cx="928694" cy="406350"/>
          </a:xfrm>
        </p:grpSpPr>
        <p:sp>
          <p:nvSpPr>
            <p:cNvPr id="15" name="TextBox 14"/>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练习</a:t>
              </a:r>
            </a:p>
          </p:txBody>
        </p:sp>
        <p:pic>
          <p:nvPicPr>
            <p:cNvPr id="16" name="Picture 2" descr="E:\设计支持\模板设计\YS.png"/>
            <p:cNvPicPr>
              <a:picLocks noChangeAspect="1" noChangeArrowheads="1"/>
            </p:cNvPicPr>
            <p:nvPr/>
          </p:nvPicPr>
          <p:blipFill>
            <a:blip r:embed="rId3"/>
            <a:srcRect/>
            <a:stretch>
              <a:fillRect/>
            </a:stretch>
          </p:blipFill>
          <p:spPr bwMode="auto">
            <a:xfrm>
              <a:off x="3786182" y="1192962"/>
              <a:ext cx="414476" cy="406350"/>
            </a:xfrm>
            <a:prstGeom prst="rect">
              <a:avLst/>
            </a:prstGeom>
            <a:noFill/>
          </p:spPr>
        </p:pic>
      </p:grpSp>
      <p:grpSp>
        <p:nvGrpSpPr>
          <p:cNvPr id="18" name="组合 17"/>
          <p:cNvGrpSpPr/>
          <p:nvPr/>
        </p:nvGrpSpPr>
        <p:grpSpPr bwMode="auto">
          <a:xfrm>
            <a:off x="2627784" y="6093296"/>
            <a:ext cx="2786063" cy="428625"/>
            <a:chOff x="3714744" y="5143512"/>
            <a:chExt cx="2786082" cy="428628"/>
          </a:xfrm>
        </p:grpSpPr>
        <p:sp>
          <p:nvSpPr>
            <p:cNvPr id="19" name="圆角矩形 18"/>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0" name="TextBox 19"/>
            <p:cNvSpPr txBox="1"/>
            <p:nvPr/>
          </p:nvSpPr>
          <p:spPr bwMode="auto">
            <a:xfrm>
              <a:off x="3962612" y="5187962"/>
              <a:ext cx="222049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完成时间：</a:t>
              </a:r>
              <a:r>
                <a:rPr lang="en-US" altLang="zh-CN" sz="1600" b="1" spc="300" dirty="0">
                  <a:solidFill>
                    <a:srgbClr val="FBFFFE"/>
                  </a:solidFill>
                  <a:latin typeface="微软雅黑" panose="020B0503020204020204" pitchFamily="34" charset="-122"/>
                  <a:ea typeface="微软雅黑" panose="020B0503020204020204" pitchFamily="34" charset="-122"/>
                </a:rPr>
                <a:t>20</a:t>
              </a:r>
              <a:r>
                <a:rPr lang="zh-CN" altLang="en-US" sz="1600" b="1" spc="300" dirty="0">
                  <a:solidFill>
                    <a:srgbClr val="FBFFFE"/>
                  </a:solidFill>
                  <a:latin typeface="微软雅黑" panose="020B0503020204020204" pitchFamily="34" charset="-122"/>
                  <a:ea typeface="微软雅黑" panose="020B0503020204020204" pitchFamily="34" charset="-122"/>
                </a:rPr>
                <a:t>分钟</a:t>
              </a:r>
            </a:p>
          </p:txBody>
        </p:sp>
      </p:grpSp>
      <p:pic>
        <p:nvPicPr>
          <p:cNvPr id="5122" name="Picture 2" descr="C:\Users\yaling.he\Desktop\Chapter04截图\Chapter04截图\图4.33  制作爱奇异视频播放列表.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504" y="188640"/>
            <a:ext cx="10182796" cy="688057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40</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a:t>常见问题及解决办法</a:t>
            </a:r>
            <a:endParaRPr lang="en-US" altLang="zh-CN" dirty="0"/>
          </a:p>
          <a:p>
            <a:pPr eaLnBrk="1" hangingPunct="1">
              <a:defRPr/>
            </a:pPr>
            <a:r>
              <a:rPr lang="zh-CN" altLang="en-US" dirty="0"/>
              <a:t>代码规范问题</a:t>
            </a:r>
          </a:p>
          <a:p>
            <a:pPr eaLnBrk="1" hangingPunct="1">
              <a:defRPr/>
            </a:pPr>
            <a:r>
              <a:rPr lang="zh-CN" altLang="en-US" dirty="0"/>
              <a:t>调试技巧</a:t>
            </a:r>
            <a:endParaRPr lang="en-US" altLang="zh-CN" dirty="0"/>
          </a:p>
          <a:p>
            <a:pPr eaLnBrk="1" hangingPunct="1">
              <a:defRPr/>
            </a:pPr>
            <a:endParaRPr lang="zh-CN" altLang="en-US" dirty="0"/>
          </a:p>
          <a:p>
            <a:pPr eaLnBrk="1" hangingPunct="1">
              <a:defRPr/>
            </a:pPr>
            <a:endParaRPr lang="zh-CN" altLang="en-US" dirty="0"/>
          </a:p>
        </p:txBody>
      </p:sp>
      <p:sp>
        <p:nvSpPr>
          <p:cNvPr id="67587" name="Rectangle 2"/>
          <p:cNvSpPr>
            <a:spLocks noGrp="1" noChangeArrowheads="1"/>
          </p:cNvSpPr>
          <p:nvPr>
            <p:ph type="title"/>
          </p:nvPr>
        </p:nvSpPr>
        <p:spPr>
          <a:xfrm>
            <a:off x="5572125" y="285750"/>
            <a:ext cx="3392488" cy="523875"/>
          </a:xfrm>
        </p:spPr>
        <p:txBody>
          <a:bodyPr/>
          <a:lstStyle/>
          <a:p>
            <a:pPr eaLnBrk="1" hangingPunct="1"/>
            <a:r>
              <a:rPr>
                <a:solidFill>
                  <a:srgbClr val="121F55"/>
                </a:solidFill>
              </a:rPr>
              <a:t>共性问题集中讲解</a:t>
            </a:r>
          </a:p>
        </p:txBody>
      </p:sp>
      <p:grpSp>
        <p:nvGrpSpPr>
          <p:cNvPr id="67588" name="组合 29"/>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3997" y="3214688"/>
              <a:ext cx="5862712" cy="2058988"/>
              <a:chOff x="2066281" y="2227264"/>
              <a:chExt cx="5862790" cy="2059017"/>
            </a:xfrm>
          </p:grpSpPr>
          <p:grpSp>
            <p:nvGrpSpPr>
              <p:cNvPr id="67592" name="组合 19"/>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41</a:t>
            </a:fld>
            <a:r>
              <a:rPr lang="en-US" altLang="zh-CN"/>
              <a:t>/55</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7736" y="285728"/>
            <a:ext cx="2196876" cy="523220"/>
          </a:xfrm>
        </p:spPr>
        <p:txBody>
          <a:bodyPr/>
          <a:lstStyle/>
          <a:p>
            <a:r>
              <a:rPr lang="zh-CN" altLang="en-US" dirty="0"/>
              <a:t>属性选择器</a:t>
            </a:r>
            <a:endParaRPr lang="en-US" altLang="zh-CN" dirty="0"/>
          </a:p>
        </p:txBody>
      </p:sp>
      <p:sp>
        <p:nvSpPr>
          <p:cNvPr id="3" name="内容占位符 2"/>
          <p:cNvSpPr>
            <a:spLocks noGrp="1"/>
          </p:cNvSpPr>
          <p:nvPr>
            <p:ph idx="1"/>
          </p:nvPr>
        </p:nvSpPr>
        <p:spPr/>
        <p:txBody>
          <a:bodyPr/>
          <a:lstStyle/>
          <a:p>
            <a:endParaRPr lang="en-US" altLang="zh-CN" dirty="0"/>
          </a:p>
        </p:txBody>
      </p:sp>
      <p:grpSp>
        <p:nvGrpSpPr>
          <p:cNvPr id="13" name="组合 18"/>
          <p:cNvGrpSpPr/>
          <p:nvPr/>
        </p:nvGrpSpPr>
        <p:grpSpPr bwMode="auto">
          <a:xfrm>
            <a:off x="2195736" y="6240735"/>
            <a:ext cx="4572000" cy="428625"/>
            <a:chOff x="3143240" y="5143512"/>
            <a:chExt cx="4572032"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285313"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graphicFrame>
        <p:nvGraphicFramePr>
          <p:cNvPr id="11" name="Group 29"/>
          <p:cNvGraphicFramePr>
            <a:graphicFrameLocks noGrp="1"/>
          </p:cNvGraphicFramePr>
          <p:nvPr/>
        </p:nvGraphicFramePr>
        <p:xfrm>
          <a:off x="467544" y="1091960"/>
          <a:ext cx="8175004" cy="4785312"/>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2342356">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57150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zh-CN" altLang="zh-CN" sz="1800" b="1" kern="1200" dirty="0">
                          <a:solidFill>
                            <a:schemeClr val="lt1"/>
                          </a:solidFill>
                          <a:effectLst/>
                          <a:latin typeface="+mn-lt"/>
                          <a:ea typeface="+mn-ea"/>
                          <a:cs typeface="+mn-cs"/>
                        </a:rPr>
                        <a:t>属性</a:t>
                      </a: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选择器</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2000" b="1" i="0" u="none" strike="noStrike" kern="1200" cap="none" normalizeH="0" baseline="0" dirty="0">
                          <a:ln>
                            <a:noFill/>
                          </a:ln>
                          <a:solidFill>
                            <a:schemeClr val="bg1"/>
                          </a:solidFill>
                          <a:effectLst/>
                          <a:latin typeface="黑体" panose="02010609060101010101" pitchFamily="2" charset="-122"/>
                          <a:ea typeface="黑体" panose="02010609060101010101" pitchFamily="2" charset="-122"/>
                          <a:cs typeface="+mn-cs"/>
                        </a:rPr>
                        <a:t>功能描述</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643224">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a:t>
                      </a:r>
                      <a:r>
                        <a:rPr lang="en-US" sz="1800" b="1" kern="100" dirty="0" err="1">
                          <a:solidFill>
                            <a:schemeClr val="dk1"/>
                          </a:solidFill>
                          <a:latin typeface="+mn-lt"/>
                          <a:ea typeface="+mn-ea"/>
                          <a:cs typeface="Times New Roman" panose="02020603050405020304"/>
                        </a:rPr>
                        <a:t>attr</a:t>
                      </a:r>
                      <a:r>
                        <a:rPr lang="en-US" sz="1800" b="1" kern="100" dirty="0">
                          <a:solidFill>
                            <a:schemeClr val="dk1"/>
                          </a:solidFill>
                          <a:latin typeface="+mn-lt"/>
                          <a:ea typeface="+mn-ea"/>
                          <a:cs typeface="Times New Roman" panose="02020603050405020304"/>
                        </a:rPr>
                        <a:t>]</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a:solidFill>
                            <a:schemeClr val="dk1"/>
                          </a:solidFill>
                          <a:latin typeface="+mn-lt"/>
                          <a:ea typeface="+mn-ea"/>
                          <a:cs typeface="Times New Roman" panose="02020603050405020304"/>
                        </a:rPr>
                        <a:t>选择匹配具有属性</a:t>
                      </a:r>
                      <a:r>
                        <a:rPr lang="en-US" sz="1800" b="1" kern="100">
                          <a:solidFill>
                            <a:schemeClr val="dk1"/>
                          </a:solidFill>
                          <a:latin typeface="+mn-lt"/>
                          <a:ea typeface="+mn-ea"/>
                          <a:cs typeface="Times New Roman" panose="02020603050405020304"/>
                        </a:rPr>
                        <a:t>attr</a:t>
                      </a:r>
                      <a:r>
                        <a:rPr lang="zh-CN" sz="1800" b="1" kern="100">
                          <a:solidFill>
                            <a:schemeClr val="dk1"/>
                          </a:solidFill>
                          <a:latin typeface="+mn-lt"/>
                          <a:ea typeface="+mn-ea"/>
                          <a:cs typeface="Times New Roman" panose="02020603050405020304"/>
                        </a:rPr>
                        <a:t>的</a:t>
                      </a:r>
                      <a:r>
                        <a:rPr lang="en-US" sz="1800" b="1" kern="100">
                          <a:solidFill>
                            <a:schemeClr val="dk1"/>
                          </a:solidFill>
                          <a:latin typeface="+mn-lt"/>
                          <a:ea typeface="+mn-ea"/>
                          <a:cs typeface="Times New Roman" panose="02020603050405020304"/>
                        </a:rPr>
                        <a:t>E</a:t>
                      </a:r>
                      <a:r>
                        <a:rPr lang="zh-CN" sz="1800" b="1" kern="100">
                          <a:solidFill>
                            <a:schemeClr val="dk1"/>
                          </a:solidFill>
                          <a:latin typeface="+mn-lt"/>
                          <a:ea typeface="+mn-ea"/>
                          <a:cs typeface="Times New Roman" panose="02020603050405020304"/>
                        </a:rPr>
                        <a:t>元素</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720080">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a:t>
                      </a:r>
                      <a:r>
                        <a:rPr lang="en-US" sz="1800" b="1" kern="100" dirty="0" err="1">
                          <a:solidFill>
                            <a:schemeClr val="dk1"/>
                          </a:solidFill>
                          <a:latin typeface="+mn-lt"/>
                          <a:ea typeface="+mn-ea"/>
                          <a:cs typeface="Times New Roman" panose="02020603050405020304"/>
                        </a:rPr>
                        <a:t>attr</a:t>
                      </a:r>
                      <a:r>
                        <a:rPr lang="en-US" sz="1800" b="1" kern="100" dirty="0">
                          <a:solidFill>
                            <a:schemeClr val="dk1"/>
                          </a:solidFill>
                          <a:latin typeface="+mn-lt"/>
                          <a:ea typeface="+mn-ea"/>
                          <a:cs typeface="Times New Roman" panose="02020603050405020304"/>
                        </a:rPr>
                        <a:t>=</a:t>
                      </a:r>
                      <a:r>
                        <a:rPr lang="en-US" sz="1800" b="1" kern="100" dirty="0" err="1">
                          <a:solidFill>
                            <a:schemeClr val="dk1"/>
                          </a:solidFill>
                          <a:latin typeface="+mn-lt"/>
                          <a:ea typeface="+mn-ea"/>
                          <a:cs typeface="Times New Roman" panose="02020603050405020304"/>
                        </a:rPr>
                        <a:t>val</a:t>
                      </a:r>
                      <a:r>
                        <a:rPr lang="en-US" sz="1800" b="1" kern="100" dirty="0">
                          <a:solidFill>
                            <a:schemeClr val="dk1"/>
                          </a:solidFill>
                          <a:latin typeface="+mn-lt"/>
                          <a:ea typeface="+mn-ea"/>
                          <a:cs typeface="Times New Roman" panose="02020603050405020304"/>
                        </a:rPr>
                        <a:t>]</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选择匹配具有属性</a:t>
                      </a:r>
                      <a:r>
                        <a:rPr lang="en-US" sz="1800" b="1" kern="100" dirty="0" err="1">
                          <a:solidFill>
                            <a:schemeClr val="dk1"/>
                          </a:solidFill>
                          <a:latin typeface="+mn-lt"/>
                          <a:ea typeface="+mn-ea"/>
                          <a:cs typeface="Times New Roman" panose="02020603050405020304"/>
                        </a:rPr>
                        <a:t>attr</a:t>
                      </a:r>
                      <a:r>
                        <a:rPr lang="zh-CN" sz="1800" b="1" kern="100" dirty="0">
                          <a:solidFill>
                            <a:schemeClr val="dk1"/>
                          </a:solidFill>
                          <a:latin typeface="+mn-lt"/>
                          <a:ea typeface="+mn-ea"/>
                          <a:cs typeface="Times New Roman" panose="02020603050405020304"/>
                        </a:rPr>
                        <a:t>的</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a:t>
                      </a:r>
                      <a:r>
                        <a:rPr lang="en-US" sz="1800" b="1" kern="100" dirty="0">
                          <a:solidFill>
                            <a:schemeClr val="dk1"/>
                          </a:solidFill>
                          <a:latin typeface="+mn-lt"/>
                          <a:ea typeface="+mn-ea"/>
                          <a:cs typeface="Times New Roman" panose="02020603050405020304"/>
                        </a:rPr>
                        <a:t>,</a:t>
                      </a:r>
                      <a:r>
                        <a:rPr lang="zh-CN" sz="1800" b="1" kern="100" dirty="0">
                          <a:solidFill>
                            <a:schemeClr val="dk1"/>
                          </a:solidFill>
                          <a:latin typeface="+mn-lt"/>
                          <a:ea typeface="+mn-ea"/>
                          <a:cs typeface="Times New Roman" panose="02020603050405020304"/>
                        </a:rPr>
                        <a:t>并且属性值为</a:t>
                      </a:r>
                      <a:r>
                        <a:rPr lang="en-US" sz="1800" b="1" kern="100" dirty="0" err="1">
                          <a:solidFill>
                            <a:schemeClr val="dk1"/>
                          </a:solidFill>
                          <a:latin typeface="+mn-lt"/>
                          <a:ea typeface="+mn-ea"/>
                          <a:cs typeface="Times New Roman" panose="02020603050405020304"/>
                        </a:rPr>
                        <a:t>val</a:t>
                      </a:r>
                      <a:r>
                        <a:rPr lang="zh-CN" sz="1800" b="1" kern="100" dirty="0">
                          <a:solidFill>
                            <a:schemeClr val="dk1"/>
                          </a:solidFill>
                          <a:latin typeface="+mn-lt"/>
                          <a:ea typeface="+mn-ea"/>
                          <a:cs typeface="Times New Roman" panose="02020603050405020304"/>
                        </a:rPr>
                        <a:t>（其中</a:t>
                      </a:r>
                      <a:r>
                        <a:rPr lang="en-US" sz="1800" b="1" kern="100" dirty="0" err="1">
                          <a:solidFill>
                            <a:schemeClr val="dk1"/>
                          </a:solidFill>
                          <a:latin typeface="+mn-lt"/>
                          <a:ea typeface="+mn-ea"/>
                          <a:cs typeface="Times New Roman" panose="02020603050405020304"/>
                        </a:rPr>
                        <a:t>val</a:t>
                      </a:r>
                      <a:r>
                        <a:rPr lang="zh-CN" sz="1800" b="1" kern="100" dirty="0">
                          <a:solidFill>
                            <a:schemeClr val="dk1"/>
                          </a:solidFill>
                          <a:latin typeface="+mn-lt"/>
                          <a:ea typeface="+mn-ea"/>
                          <a:cs typeface="Times New Roman" panose="02020603050405020304"/>
                        </a:rPr>
                        <a:t>区分大小写）</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796712">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a:t>
                      </a:r>
                      <a:r>
                        <a:rPr lang="en-US" sz="1800" b="1" kern="100" dirty="0" err="1">
                          <a:solidFill>
                            <a:schemeClr val="dk1"/>
                          </a:solidFill>
                          <a:latin typeface="+mn-lt"/>
                          <a:ea typeface="+mn-ea"/>
                          <a:cs typeface="Times New Roman" panose="02020603050405020304"/>
                        </a:rPr>
                        <a:t>attr</a:t>
                      </a:r>
                      <a:r>
                        <a:rPr lang="en-US" sz="1800" b="1" kern="100" dirty="0">
                          <a:solidFill>
                            <a:schemeClr val="dk1"/>
                          </a:solidFill>
                          <a:latin typeface="+mn-lt"/>
                          <a:ea typeface="+mn-ea"/>
                          <a:cs typeface="Times New Roman" panose="02020603050405020304"/>
                        </a:rPr>
                        <a:t>^=</a:t>
                      </a:r>
                      <a:r>
                        <a:rPr lang="en-US" sz="1800" b="1" kern="100" dirty="0" err="1">
                          <a:solidFill>
                            <a:schemeClr val="dk1"/>
                          </a:solidFill>
                          <a:latin typeface="+mn-lt"/>
                          <a:ea typeface="+mn-ea"/>
                          <a:cs typeface="Times New Roman" panose="02020603050405020304"/>
                        </a:rPr>
                        <a:t>val</a:t>
                      </a:r>
                      <a:r>
                        <a:rPr lang="en-US" sz="1800" b="1" kern="100" dirty="0">
                          <a:solidFill>
                            <a:schemeClr val="dk1"/>
                          </a:solidFill>
                          <a:latin typeface="+mn-lt"/>
                          <a:ea typeface="+mn-ea"/>
                          <a:cs typeface="Times New Roman" panose="02020603050405020304"/>
                        </a:rPr>
                        <a:t>]</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选择匹配元素</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，且</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元素定义了属性</a:t>
                      </a:r>
                      <a:r>
                        <a:rPr lang="en-US" sz="1800" b="1" kern="100" dirty="0" err="1">
                          <a:solidFill>
                            <a:schemeClr val="dk1"/>
                          </a:solidFill>
                          <a:latin typeface="+mn-lt"/>
                          <a:ea typeface="+mn-ea"/>
                          <a:cs typeface="Times New Roman" panose="02020603050405020304"/>
                        </a:rPr>
                        <a:t>attr</a:t>
                      </a:r>
                      <a:r>
                        <a:rPr lang="zh-CN" sz="1800" b="1" kern="100" dirty="0">
                          <a:solidFill>
                            <a:schemeClr val="dk1"/>
                          </a:solidFill>
                          <a:latin typeface="+mn-lt"/>
                          <a:ea typeface="+mn-ea"/>
                          <a:cs typeface="Times New Roman" panose="02020603050405020304"/>
                        </a:rPr>
                        <a:t>，其属性值是以</a:t>
                      </a:r>
                      <a:r>
                        <a:rPr lang="en-US" sz="1800" b="1" kern="100" dirty="0" err="1">
                          <a:solidFill>
                            <a:schemeClr val="dk1"/>
                          </a:solidFill>
                          <a:latin typeface="+mn-lt"/>
                          <a:ea typeface="+mn-ea"/>
                          <a:cs typeface="Times New Roman" panose="02020603050405020304"/>
                        </a:rPr>
                        <a:t>val</a:t>
                      </a:r>
                      <a:r>
                        <a:rPr lang="zh-CN" sz="1800" b="1" kern="100" dirty="0">
                          <a:solidFill>
                            <a:schemeClr val="dk1"/>
                          </a:solidFill>
                          <a:latin typeface="+mn-lt"/>
                          <a:ea typeface="+mn-ea"/>
                          <a:cs typeface="Times New Roman" panose="02020603050405020304"/>
                        </a:rPr>
                        <a:t>开头的任意字符串</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720080">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a:t>
                      </a:r>
                      <a:r>
                        <a:rPr lang="en-US" sz="1800" b="1" kern="100" dirty="0" err="1">
                          <a:solidFill>
                            <a:schemeClr val="dk1"/>
                          </a:solidFill>
                          <a:latin typeface="+mn-lt"/>
                          <a:ea typeface="+mn-ea"/>
                          <a:cs typeface="Times New Roman" panose="02020603050405020304"/>
                        </a:rPr>
                        <a:t>attr</a:t>
                      </a:r>
                      <a:r>
                        <a:rPr lang="en-US" sz="1800" b="1" kern="100" dirty="0">
                          <a:solidFill>
                            <a:schemeClr val="dk1"/>
                          </a:solidFill>
                          <a:latin typeface="+mn-lt"/>
                          <a:ea typeface="+mn-ea"/>
                          <a:cs typeface="Times New Roman" panose="02020603050405020304"/>
                        </a:rPr>
                        <a:t>$=</a:t>
                      </a:r>
                      <a:r>
                        <a:rPr lang="en-US" sz="1800" b="1" kern="100" dirty="0" err="1">
                          <a:solidFill>
                            <a:schemeClr val="dk1"/>
                          </a:solidFill>
                          <a:latin typeface="+mn-lt"/>
                          <a:ea typeface="+mn-ea"/>
                          <a:cs typeface="Times New Roman" panose="02020603050405020304"/>
                        </a:rPr>
                        <a:t>val</a:t>
                      </a:r>
                      <a:r>
                        <a:rPr lang="en-US" sz="1800" b="1" kern="100" dirty="0">
                          <a:solidFill>
                            <a:schemeClr val="dk1"/>
                          </a:solidFill>
                          <a:latin typeface="+mn-lt"/>
                          <a:ea typeface="+mn-ea"/>
                          <a:cs typeface="Times New Roman" panose="02020603050405020304"/>
                        </a:rPr>
                        <a:t>]</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选择匹配元素</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，且</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元素定义了属性</a:t>
                      </a:r>
                      <a:r>
                        <a:rPr lang="en-US" sz="1800" b="1" kern="100" dirty="0" err="1">
                          <a:solidFill>
                            <a:schemeClr val="dk1"/>
                          </a:solidFill>
                          <a:latin typeface="+mn-lt"/>
                          <a:ea typeface="+mn-ea"/>
                          <a:cs typeface="Times New Roman" panose="02020603050405020304"/>
                        </a:rPr>
                        <a:t>attr</a:t>
                      </a:r>
                      <a:r>
                        <a:rPr lang="zh-CN" sz="1800" b="1" kern="100" dirty="0">
                          <a:solidFill>
                            <a:schemeClr val="dk1"/>
                          </a:solidFill>
                          <a:latin typeface="+mn-lt"/>
                          <a:ea typeface="+mn-ea"/>
                          <a:cs typeface="Times New Roman" panose="02020603050405020304"/>
                        </a:rPr>
                        <a:t>，其属性值是以</a:t>
                      </a:r>
                      <a:r>
                        <a:rPr lang="en-US" sz="1800" b="1" kern="100" dirty="0" err="1">
                          <a:solidFill>
                            <a:schemeClr val="dk1"/>
                          </a:solidFill>
                          <a:latin typeface="+mn-lt"/>
                          <a:ea typeface="+mn-ea"/>
                          <a:cs typeface="Times New Roman" panose="02020603050405020304"/>
                        </a:rPr>
                        <a:t>val</a:t>
                      </a:r>
                      <a:r>
                        <a:rPr lang="zh-CN" sz="1800" b="1" kern="100" dirty="0">
                          <a:solidFill>
                            <a:schemeClr val="dk1"/>
                          </a:solidFill>
                          <a:latin typeface="+mn-lt"/>
                          <a:ea typeface="+mn-ea"/>
                          <a:cs typeface="Times New Roman" panose="02020603050405020304"/>
                        </a:rPr>
                        <a:t>结尾的任意字符串</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982920">
                <a:tc>
                  <a:txBody>
                    <a:bodyPr/>
                    <a:lstStyle/>
                    <a:p>
                      <a:pPr marL="0" algn="ctr" defTabSz="914400" rtl="0" eaLnBrk="1" latinLnBrk="0" hangingPunct="1">
                        <a:lnSpc>
                          <a:spcPct val="150000"/>
                        </a:lnSpc>
                        <a:spcAft>
                          <a:spcPts val="0"/>
                        </a:spcAft>
                      </a:pPr>
                      <a:r>
                        <a:rPr lang="en-US" sz="1800" b="1" kern="100" dirty="0">
                          <a:solidFill>
                            <a:schemeClr val="dk1"/>
                          </a:solidFill>
                          <a:latin typeface="+mn-lt"/>
                          <a:ea typeface="+mn-ea"/>
                          <a:cs typeface="Times New Roman" panose="02020603050405020304"/>
                        </a:rPr>
                        <a:t>E[</a:t>
                      </a:r>
                      <a:r>
                        <a:rPr lang="en-US" sz="1800" b="1" kern="100" dirty="0" err="1">
                          <a:solidFill>
                            <a:schemeClr val="dk1"/>
                          </a:solidFill>
                          <a:latin typeface="+mn-lt"/>
                          <a:ea typeface="+mn-ea"/>
                          <a:cs typeface="Times New Roman" panose="02020603050405020304"/>
                        </a:rPr>
                        <a:t>attr</a:t>
                      </a:r>
                      <a:r>
                        <a:rPr lang="en-US" sz="1800" b="1" kern="100" dirty="0">
                          <a:solidFill>
                            <a:schemeClr val="dk1"/>
                          </a:solidFill>
                          <a:latin typeface="+mn-lt"/>
                          <a:ea typeface="+mn-ea"/>
                          <a:cs typeface="Times New Roman" panose="02020603050405020304"/>
                        </a:rPr>
                        <a:t>*=</a:t>
                      </a:r>
                      <a:r>
                        <a:rPr lang="en-US" sz="1800" b="1" kern="100" dirty="0" err="1">
                          <a:solidFill>
                            <a:schemeClr val="dk1"/>
                          </a:solidFill>
                          <a:latin typeface="+mn-lt"/>
                          <a:ea typeface="+mn-ea"/>
                          <a:cs typeface="Times New Roman" panose="02020603050405020304"/>
                        </a:rPr>
                        <a:t>val</a:t>
                      </a:r>
                      <a:r>
                        <a:rPr lang="en-US" sz="1800" b="1" kern="100" dirty="0">
                          <a:solidFill>
                            <a:schemeClr val="dk1"/>
                          </a:solidFill>
                          <a:latin typeface="+mn-lt"/>
                          <a:ea typeface="+mn-ea"/>
                          <a:cs typeface="Times New Roman" panose="02020603050405020304"/>
                        </a:rPr>
                        <a:t>]</a:t>
                      </a:r>
                      <a:endParaRPr lang="zh-CN" sz="1800" b="1" kern="100" dirty="0">
                        <a:solidFill>
                          <a:schemeClr val="dk1"/>
                        </a:solidFill>
                        <a:latin typeface="+mn-lt"/>
                        <a:ea typeface="+mn-ea"/>
                        <a:cs typeface="Times New Roman" panose="02020603050405020304"/>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algn="just" defTabSz="914400" rtl="0" eaLnBrk="1" latinLnBrk="0" hangingPunct="1">
                        <a:lnSpc>
                          <a:spcPct val="150000"/>
                        </a:lnSpc>
                        <a:spcAft>
                          <a:spcPts val="0"/>
                        </a:spcAft>
                      </a:pPr>
                      <a:r>
                        <a:rPr lang="zh-CN" sz="1800" b="1" kern="100" dirty="0">
                          <a:solidFill>
                            <a:schemeClr val="dk1"/>
                          </a:solidFill>
                          <a:latin typeface="+mn-lt"/>
                          <a:ea typeface="+mn-ea"/>
                          <a:cs typeface="Times New Roman" panose="02020603050405020304"/>
                        </a:rPr>
                        <a:t>选择匹配元素</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，且</a:t>
                      </a:r>
                      <a:r>
                        <a:rPr lang="en-US" sz="1800" b="1" kern="100" dirty="0">
                          <a:solidFill>
                            <a:schemeClr val="dk1"/>
                          </a:solidFill>
                          <a:latin typeface="+mn-lt"/>
                          <a:ea typeface="+mn-ea"/>
                          <a:cs typeface="Times New Roman" panose="02020603050405020304"/>
                        </a:rPr>
                        <a:t>E</a:t>
                      </a:r>
                      <a:r>
                        <a:rPr lang="zh-CN" sz="1800" b="1" kern="100" dirty="0">
                          <a:solidFill>
                            <a:schemeClr val="dk1"/>
                          </a:solidFill>
                          <a:latin typeface="+mn-lt"/>
                          <a:ea typeface="+mn-ea"/>
                          <a:cs typeface="Times New Roman" panose="02020603050405020304"/>
                        </a:rPr>
                        <a:t>元素定义了属性</a:t>
                      </a:r>
                      <a:r>
                        <a:rPr lang="en-US" sz="1800" b="1" kern="100" dirty="0" err="1">
                          <a:solidFill>
                            <a:schemeClr val="dk1"/>
                          </a:solidFill>
                          <a:latin typeface="+mn-lt"/>
                          <a:ea typeface="+mn-ea"/>
                          <a:cs typeface="Times New Roman" panose="02020603050405020304"/>
                        </a:rPr>
                        <a:t>attr</a:t>
                      </a:r>
                      <a:r>
                        <a:rPr lang="zh-CN" sz="1800" b="1" kern="100" dirty="0">
                          <a:solidFill>
                            <a:schemeClr val="dk1"/>
                          </a:solidFill>
                          <a:latin typeface="+mn-lt"/>
                          <a:ea typeface="+mn-ea"/>
                          <a:cs typeface="Times New Roman" panose="02020603050405020304"/>
                        </a:rPr>
                        <a:t>，其属性值包含了“</a:t>
                      </a:r>
                      <a:r>
                        <a:rPr lang="en-US" sz="1800" b="1" kern="100" dirty="0" err="1">
                          <a:solidFill>
                            <a:schemeClr val="dk1"/>
                          </a:solidFill>
                          <a:latin typeface="+mn-lt"/>
                          <a:ea typeface="+mn-ea"/>
                          <a:cs typeface="Times New Roman" panose="02020603050405020304"/>
                        </a:rPr>
                        <a:t>val</a:t>
                      </a:r>
                      <a:r>
                        <a:rPr lang="zh-CN" sz="1800" b="1" kern="100" dirty="0">
                          <a:solidFill>
                            <a:schemeClr val="dk1"/>
                          </a:solidFill>
                          <a:latin typeface="+mn-lt"/>
                          <a:ea typeface="+mn-ea"/>
                          <a:cs typeface="Times New Roman" panose="02020603050405020304"/>
                        </a:rPr>
                        <a:t>”，换句话说，字符串</a:t>
                      </a:r>
                      <a:r>
                        <a:rPr lang="en-US" sz="1800" b="1" kern="100" dirty="0" err="1">
                          <a:solidFill>
                            <a:schemeClr val="dk1"/>
                          </a:solidFill>
                          <a:latin typeface="+mn-lt"/>
                          <a:ea typeface="+mn-ea"/>
                          <a:cs typeface="Times New Roman" panose="02020603050405020304"/>
                        </a:rPr>
                        <a:t>val</a:t>
                      </a:r>
                      <a:r>
                        <a:rPr lang="zh-CN" sz="1800" b="1" kern="100" dirty="0">
                          <a:solidFill>
                            <a:schemeClr val="dk1"/>
                          </a:solidFill>
                          <a:latin typeface="+mn-lt"/>
                          <a:ea typeface="+mn-ea"/>
                          <a:cs typeface="Times New Roman" panose="02020603050405020304"/>
                        </a:rPr>
                        <a:t>与属性值中的任意位置相匹配</a:t>
                      </a: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42</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6136" y="70285"/>
            <a:ext cx="3168476" cy="954107"/>
          </a:xfrm>
        </p:spPr>
        <p:txBody>
          <a:bodyPr/>
          <a:lstStyle/>
          <a:p>
            <a:r>
              <a:rPr lang="en-US" altLang="zh-CN" dirty="0"/>
              <a:t>E[</a:t>
            </a:r>
            <a:r>
              <a:rPr lang="en-US" altLang="zh-CN" dirty="0" err="1"/>
              <a:t>attr</a:t>
            </a:r>
            <a:r>
              <a:rPr lang="en-US" altLang="zh-CN" dirty="0"/>
              <a:t>]</a:t>
            </a:r>
            <a:r>
              <a:rPr lang="zh-CN" altLang="zh-CN" dirty="0"/>
              <a:t>属性选择器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94408"/>
            <a:ext cx="6840760" cy="456535"/>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a[id] </a:t>
            </a:r>
            <a:r>
              <a:rPr lang="en-US" altLang="zh-CN" b="1" dirty="0"/>
              <a:t>{ background: yellow;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85312"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pic>
        <p:nvPicPr>
          <p:cNvPr id="10242" name="Picture 2" descr="C:\Users\yaling.he\Desktop\Chapter04截图\Chapter04截图\图4.27　 E[attr]属性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 y="1812976"/>
            <a:ext cx="8035676" cy="583586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43</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9548" y="70285"/>
            <a:ext cx="3935064" cy="954107"/>
          </a:xfrm>
        </p:spPr>
        <p:txBody>
          <a:bodyPr/>
          <a:lstStyle/>
          <a:p>
            <a:r>
              <a:rPr lang="en-US" altLang="zh-CN" dirty="0"/>
              <a:t>E[</a:t>
            </a:r>
            <a:r>
              <a:rPr lang="en-US" altLang="zh-CN" dirty="0" err="1"/>
              <a:t>attr</a:t>
            </a:r>
            <a:r>
              <a:rPr lang="en-US" altLang="zh-CN" dirty="0"/>
              <a:t>=</a:t>
            </a:r>
            <a:r>
              <a:rPr lang="en-US" altLang="zh-CN" dirty="0" err="1"/>
              <a:t>val</a:t>
            </a:r>
            <a:r>
              <a:rPr lang="en-US" altLang="zh-CN" dirty="0"/>
              <a:t>]</a:t>
            </a:r>
            <a:r>
              <a:rPr lang="zh-CN" altLang="en-US" dirty="0"/>
              <a:t>属性选择器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a[id=first] </a:t>
            </a:r>
            <a:r>
              <a:rPr lang="en-US" altLang="zh-CN" b="1" dirty="0"/>
              <a:t>{ background: red;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85312"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pic>
        <p:nvPicPr>
          <p:cNvPr id="11266" name="Picture 2" descr="C:\Users\yaling.he\Desktop\Chapter04截图\Chapter04截图\图4.28　 E[attr=val]属性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426" y="1988840"/>
            <a:ext cx="5764466" cy="418641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44</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left)">
                                      <p:cBhvr>
                                        <p:cTn id="7" dur="500"/>
                                        <p:tgtEl>
                                          <p:spTgt spid="112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9548" y="70285"/>
            <a:ext cx="3935064" cy="954107"/>
          </a:xfrm>
        </p:spPr>
        <p:txBody>
          <a:bodyPr/>
          <a:lstStyle/>
          <a:p>
            <a:r>
              <a:rPr lang="en-US" altLang="zh-CN" dirty="0"/>
              <a:t>E[</a:t>
            </a:r>
            <a:r>
              <a:rPr lang="en-US" altLang="zh-CN" dirty="0" err="1"/>
              <a:t>attr</a:t>
            </a:r>
            <a:r>
              <a:rPr lang="en-US" altLang="zh-CN" dirty="0"/>
              <a:t>=</a:t>
            </a:r>
            <a:r>
              <a:rPr lang="en-US" altLang="zh-CN" dirty="0" err="1"/>
              <a:t>val</a:t>
            </a:r>
            <a:r>
              <a:rPr lang="en-US" altLang="zh-CN" dirty="0"/>
              <a:t>]</a:t>
            </a:r>
            <a:r>
              <a:rPr lang="zh-CN" altLang="en-US" dirty="0"/>
              <a:t>属性选择器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a[id=first] </a:t>
            </a:r>
            <a:r>
              <a:rPr lang="en-US" altLang="zh-CN" b="1" dirty="0"/>
              <a:t>{ background: red;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85312"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pic>
        <p:nvPicPr>
          <p:cNvPr id="11266" name="Picture 2" descr="C:\Users\yaling.he\Desktop\Chapter04截图\Chapter04截图\图4.28　 E[attr=val]属性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1988840"/>
            <a:ext cx="4349750" cy="315898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68"/>
          <p:cNvGrpSpPr/>
          <p:nvPr/>
        </p:nvGrpSpPr>
        <p:grpSpPr bwMode="auto">
          <a:xfrm>
            <a:off x="0" y="5244018"/>
            <a:ext cx="1057275" cy="414338"/>
            <a:chOff x="1000100" y="3950459"/>
            <a:chExt cx="1058023" cy="414475"/>
          </a:xfrm>
        </p:grpSpPr>
        <p:pic>
          <p:nvPicPr>
            <p:cNvPr id="19" name="Picture 1" descr="E:\设计支持\模板设计\Z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00" y="3950459"/>
              <a:ext cx="463239"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2" charset="-122"/>
                  <a:ea typeface="黑体" panose="02010609060101010101" pitchFamily="2" charset="-122"/>
                </a:rPr>
                <a:t>注意</a:t>
              </a:r>
            </a:p>
          </p:txBody>
        </p:sp>
      </p:gr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45</a:t>
            </a:fld>
            <a:r>
              <a:rPr lang="en-US" altLang="zh-CN"/>
              <a:t>/55</a:t>
            </a:r>
            <a:endParaRPr lang="zh-CN" altLang="en-US" dirty="0"/>
          </a:p>
        </p:txBody>
      </p:sp>
      <p:sp>
        <p:nvSpPr>
          <p:cNvPr id="25" name="AutoShape 4"/>
          <p:cNvSpPr>
            <a:spLocks noChangeArrowheads="1"/>
          </p:cNvSpPr>
          <p:nvPr/>
        </p:nvSpPr>
        <p:spPr bwMode="auto">
          <a:xfrm>
            <a:off x="1187624" y="5380062"/>
            <a:ext cx="6961882" cy="857250"/>
          </a:xfrm>
          <a:prstGeom prst="roundRect">
            <a:avLst>
              <a:gd name="adj" fmla="val 1157"/>
            </a:avLst>
          </a:prstGeom>
          <a:solidFill>
            <a:schemeClr val="accent1">
              <a:lumMod val="20000"/>
              <a:lumOff val="80000"/>
            </a:schemeClr>
          </a:solidFill>
          <a:ln w="19050">
            <a:solidFill>
              <a:schemeClr val="accent1"/>
            </a:solidFill>
          </a:ln>
        </p:spPr>
        <p:txBody>
          <a:bodyPr anchor="ctr"/>
          <a:lstStyle/>
          <a:p>
            <a:r>
              <a:rPr lang="en-US" altLang="zh-CN" b="1" dirty="0">
                <a:latin typeface="微软雅黑" panose="020B0503020204020204" pitchFamily="34" charset="-122"/>
                <a:ea typeface="微软雅黑" panose="020B0503020204020204" pitchFamily="34" charset="-122"/>
              </a:rPr>
              <a:t>E[</a:t>
            </a:r>
            <a:r>
              <a:rPr lang="en-US" altLang="zh-CN" b="1" dirty="0" err="1">
                <a:latin typeface="微软雅黑" panose="020B0503020204020204" pitchFamily="34" charset="-122"/>
                <a:ea typeface="微软雅黑" panose="020B0503020204020204" pitchFamily="34" charset="-122"/>
              </a:rPr>
              <a:t>attr</a:t>
            </a:r>
            <a:r>
              <a:rPr lang="en-US" altLang="zh-CN"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val</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属性选择器中，属性和属性值必须完全匹配才能被选中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left)">
                                      <p:cBhvr>
                                        <p:cTn id="7" dur="500"/>
                                        <p:tgtEl>
                                          <p:spTgt spid="112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8004" y="70285"/>
            <a:ext cx="4356608" cy="954107"/>
          </a:xfrm>
        </p:spPr>
        <p:txBody>
          <a:bodyPr/>
          <a:lstStyle/>
          <a:p>
            <a:r>
              <a:rPr lang="en-US" altLang="zh-CN" dirty="0"/>
              <a:t>E[</a:t>
            </a:r>
            <a:r>
              <a:rPr lang="en-US" altLang="zh-CN" dirty="0" err="1"/>
              <a:t>attr</a:t>
            </a:r>
            <a:r>
              <a:rPr lang="en-US" altLang="zh-CN" dirty="0"/>
              <a:t>*=</a:t>
            </a:r>
            <a:r>
              <a:rPr lang="en-US" altLang="zh-CN" dirty="0" err="1"/>
              <a:t>val</a:t>
            </a:r>
            <a:r>
              <a:rPr lang="en-US" altLang="zh-CN" dirty="0"/>
              <a:t>]</a:t>
            </a:r>
            <a:r>
              <a:rPr lang="zh-CN" altLang="zh-CN" dirty="0"/>
              <a:t>属性选择器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a[class*=links] </a:t>
            </a:r>
            <a:r>
              <a:rPr lang="en-US" altLang="zh-CN" b="1" dirty="0"/>
              <a:t>{ background: red;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85312"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pic>
        <p:nvPicPr>
          <p:cNvPr id="12290" name="Picture 2" descr="C:\Users\yaling.he\Desktop\Chapter04截图\Chapter04截图\图4.29 E[attr =val]属性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826" y="2060848"/>
            <a:ext cx="5312194" cy="385795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46</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8004" y="285728"/>
            <a:ext cx="4356608" cy="523220"/>
          </a:xfrm>
        </p:spPr>
        <p:txBody>
          <a:bodyPr/>
          <a:lstStyle/>
          <a:p>
            <a:r>
              <a:rPr lang="en-US" altLang="zh-CN" dirty="0"/>
              <a:t>E[</a:t>
            </a:r>
            <a:r>
              <a:rPr lang="en-US" altLang="zh-CN" dirty="0" err="1"/>
              <a:t>attr</a:t>
            </a:r>
            <a:r>
              <a:rPr lang="en-US" altLang="zh-CN" dirty="0"/>
              <a:t>^=</a:t>
            </a:r>
            <a:r>
              <a:rPr lang="en-US" altLang="zh-CN" dirty="0" err="1"/>
              <a:t>val</a:t>
            </a:r>
            <a:r>
              <a:rPr lang="en-US" altLang="zh-CN" dirty="0"/>
              <a:t>]</a:t>
            </a:r>
            <a:r>
              <a:rPr lang="zh-CN" altLang="zh-CN" dirty="0"/>
              <a:t>属性选择器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a:t>
            </a:r>
            <a:r>
              <a:rPr lang="en-US" altLang="zh-CN" b="1" dirty="0" err="1">
                <a:solidFill>
                  <a:srgbClr val="FF0000"/>
                </a:solidFill>
              </a:rPr>
              <a:t>href</a:t>
            </a:r>
            <a:r>
              <a:rPr lang="en-US" altLang="zh-CN" b="1" dirty="0">
                <a:solidFill>
                  <a:srgbClr val="FF0000"/>
                </a:solidFill>
              </a:rPr>
              <a:t>^=http] </a:t>
            </a:r>
            <a:r>
              <a:rPr lang="en-US" altLang="zh-CN" b="1" dirty="0"/>
              <a:t>{ background: red;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85312"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pic>
        <p:nvPicPr>
          <p:cNvPr id="13314" name="Picture 2" descr="C:\Users\yaling.he\Desktop\Chapter04截图\Chapter04截图\图4.30　 E[attr^=val]属性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144" y="1988840"/>
            <a:ext cx="5641032" cy="409676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47</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8004" y="285728"/>
            <a:ext cx="4356608" cy="523220"/>
          </a:xfrm>
        </p:spPr>
        <p:txBody>
          <a:bodyPr/>
          <a:lstStyle/>
          <a:p>
            <a:r>
              <a:rPr lang="en-US" altLang="zh-CN" dirty="0"/>
              <a:t>E[</a:t>
            </a:r>
            <a:r>
              <a:rPr lang="en-US" altLang="zh-CN" dirty="0" err="1"/>
              <a:t>attr</a:t>
            </a:r>
            <a:r>
              <a:rPr lang="en-US" altLang="zh-CN" dirty="0"/>
              <a:t>$=</a:t>
            </a:r>
            <a:r>
              <a:rPr lang="en-US" altLang="zh-CN" dirty="0" err="1"/>
              <a:t>val</a:t>
            </a:r>
            <a:r>
              <a:rPr lang="en-US" altLang="zh-CN" dirty="0"/>
              <a:t>]</a:t>
            </a:r>
            <a:r>
              <a:rPr lang="zh-CN" altLang="en-US" dirty="0"/>
              <a:t>属性选择器</a:t>
            </a:r>
            <a:endParaRPr lang="en-US" altLang="zh-CN"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2" name="AutoShape 3"/>
          <p:cNvSpPr>
            <a:spLocks noChangeArrowheads="1"/>
          </p:cNvSpPr>
          <p:nvPr/>
        </p:nvSpPr>
        <p:spPr bwMode="auto">
          <a:xfrm>
            <a:off x="1187624" y="1268760"/>
            <a:ext cx="6840760" cy="50783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nchor="ctr" anchorCtr="0">
            <a:spAutoFit/>
          </a:bodyPr>
          <a:lstStyle/>
          <a:p>
            <a:pPr>
              <a:lnSpc>
                <a:spcPct val="150000"/>
              </a:lnSpc>
            </a:pPr>
            <a:r>
              <a:rPr lang="en-US" altLang="zh-CN" b="1" dirty="0"/>
              <a:t> </a:t>
            </a:r>
            <a:r>
              <a:rPr lang="en-US" altLang="zh-CN" b="1" dirty="0">
                <a:solidFill>
                  <a:srgbClr val="FF0000"/>
                </a:solidFill>
              </a:rPr>
              <a:t>a[</a:t>
            </a:r>
            <a:r>
              <a:rPr lang="en-US" altLang="zh-CN" b="1" dirty="0" err="1">
                <a:solidFill>
                  <a:srgbClr val="FF0000"/>
                </a:solidFill>
              </a:rPr>
              <a:t>href</a:t>
            </a:r>
            <a:r>
              <a:rPr lang="en-US" altLang="zh-CN" b="1" dirty="0">
                <a:solidFill>
                  <a:srgbClr val="FF0000"/>
                </a:solidFill>
              </a:rPr>
              <a:t>$=</a:t>
            </a:r>
            <a:r>
              <a:rPr lang="en-US" altLang="zh-CN" b="1" dirty="0" err="1">
                <a:solidFill>
                  <a:srgbClr val="FF0000"/>
                </a:solidFill>
              </a:rPr>
              <a:t>png</a:t>
            </a:r>
            <a:r>
              <a:rPr lang="en-US" altLang="zh-CN" b="1" dirty="0">
                <a:solidFill>
                  <a:srgbClr val="FF0000"/>
                </a:solidFill>
              </a:rPr>
              <a:t>] </a:t>
            </a:r>
            <a:r>
              <a:rPr lang="en-US" altLang="zh-CN" b="1" dirty="0"/>
              <a:t>{ background: red; }</a:t>
            </a:r>
          </a:p>
        </p:txBody>
      </p:sp>
      <p:grpSp>
        <p:nvGrpSpPr>
          <p:cNvPr id="21" name="组合 71"/>
          <p:cNvGrpSpPr/>
          <p:nvPr/>
        </p:nvGrpSpPr>
        <p:grpSpPr>
          <a:xfrm>
            <a:off x="183502" y="764704"/>
            <a:ext cx="1000132" cy="400110"/>
            <a:chOff x="1000100" y="1801286"/>
            <a:chExt cx="1000132" cy="400110"/>
          </a:xfrm>
        </p:grpSpPr>
        <p:pic>
          <p:nvPicPr>
            <p:cNvPr id="22"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23" name="TextBox 22"/>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grpSp>
        <p:nvGrpSpPr>
          <p:cNvPr id="14" name="组合 18"/>
          <p:cNvGrpSpPr/>
          <p:nvPr/>
        </p:nvGrpSpPr>
        <p:grpSpPr bwMode="auto">
          <a:xfrm>
            <a:off x="2411760" y="6381328"/>
            <a:ext cx="4572000" cy="428625"/>
            <a:chOff x="3143240" y="5143512"/>
            <a:chExt cx="4572032"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85312" y="5187962"/>
              <a:ext cx="2951470"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演示示例</a:t>
              </a:r>
              <a:r>
                <a:rPr lang="en-US" altLang="zh-CN" sz="1600" b="1" spc="300" dirty="0">
                  <a:solidFill>
                    <a:srgbClr val="FBFFFE"/>
                  </a:solidFill>
                  <a:latin typeface="微软雅黑" panose="020B0503020204020204" pitchFamily="34" charset="-122"/>
                  <a:ea typeface="微软雅黑" panose="020B0503020204020204" pitchFamily="34" charset="-122"/>
                </a:rPr>
                <a:t>10</a:t>
              </a:r>
              <a:r>
                <a:rPr lang="zh-CN" altLang="en-US" sz="1600" b="1" spc="300" dirty="0">
                  <a:solidFill>
                    <a:srgbClr val="FBFFFE"/>
                  </a:solidFill>
                  <a:latin typeface="微软雅黑" panose="020B0503020204020204" pitchFamily="34" charset="-122"/>
                  <a:ea typeface="微软雅黑" panose="020B0503020204020204" pitchFamily="34" charset="-122"/>
                </a:rPr>
                <a:t>：属性选择器</a:t>
              </a:r>
            </a:p>
          </p:txBody>
        </p:sp>
      </p:grpSp>
      <p:pic>
        <p:nvPicPr>
          <p:cNvPr id="14338" name="Picture 2" descr="C:\Users\yaling.he\Desktop\Chapter04截图\Chapter04截图\图4.31　 E[attr$=val]属性选择器.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692" y="2132856"/>
            <a:ext cx="5616624" cy="407904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48</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627784" y="285728"/>
            <a:ext cx="6336829" cy="523220"/>
          </a:xfrm>
        </p:spPr>
        <p:txBody>
          <a:bodyPr/>
          <a:lstStyle/>
          <a:p>
            <a:r>
              <a:rPr lang="zh-CN" altLang="en-US" dirty="0"/>
              <a:t>学员操作</a:t>
            </a:r>
            <a:r>
              <a:rPr lang="en-US" altLang="zh-CN" dirty="0"/>
              <a:t>—</a:t>
            </a:r>
            <a:r>
              <a:rPr lang="zh-CN" altLang="zh-CN" dirty="0"/>
              <a:t>美化网易邮箱登录页面</a:t>
            </a:r>
            <a:endParaRPr lang="zh-CN" altLang="en-US" dirty="0"/>
          </a:p>
        </p:txBody>
      </p:sp>
      <p:sp>
        <p:nvSpPr>
          <p:cNvPr id="24579" name="内容占位符 2"/>
          <p:cNvSpPr>
            <a:spLocks noGrp="1"/>
          </p:cNvSpPr>
          <p:nvPr>
            <p:ph idx="1"/>
          </p:nvPr>
        </p:nvSpPr>
        <p:spPr>
          <a:xfrm>
            <a:off x="784254" y="1214422"/>
            <a:ext cx="8108226" cy="5143536"/>
          </a:xfrm>
        </p:spPr>
        <p:txBody>
          <a:bodyPr/>
          <a:lstStyle/>
          <a:p>
            <a:r>
              <a:rPr lang="zh-CN" altLang="en-US" dirty="0"/>
              <a:t>需求说明</a:t>
            </a:r>
          </a:p>
          <a:p>
            <a:pPr lvl="1"/>
            <a:r>
              <a:rPr lang="zh-CN" altLang="en-US" dirty="0"/>
              <a:t>打开网易邮箱登录页面，使用学过的选择器选择元素然后美化网页</a:t>
            </a:r>
            <a:endParaRPr lang="en-US" altLang="zh-CN" dirty="0"/>
          </a:p>
          <a:p>
            <a:pPr lvl="2"/>
            <a:r>
              <a:rPr lang="zh-CN" altLang="en-US" dirty="0"/>
              <a:t>使用层次选择器选择</a:t>
            </a:r>
            <a:r>
              <a:rPr lang="en-US" altLang="zh-CN" dirty="0"/>
              <a:t>header</a:t>
            </a:r>
            <a:r>
              <a:rPr lang="zh-CN" altLang="en-US" dirty="0"/>
              <a:t>里面的</a:t>
            </a:r>
            <a:r>
              <a:rPr lang="en-US" altLang="zh-CN" dirty="0"/>
              <a:t>a</a:t>
            </a:r>
            <a:r>
              <a:rPr lang="zh-CN" altLang="en-US" dirty="0"/>
              <a:t>元素</a:t>
            </a:r>
            <a:endParaRPr lang="en-US" altLang="zh-CN" dirty="0"/>
          </a:p>
          <a:p>
            <a:pPr lvl="2"/>
            <a:r>
              <a:rPr lang="zh-CN" altLang="en-US" dirty="0"/>
              <a:t>使用属性选择器选择属性值为</a:t>
            </a:r>
            <a:r>
              <a:rPr lang="en-US" altLang="zh-CN" dirty="0"/>
              <a:t>text</a:t>
            </a:r>
            <a:r>
              <a:rPr lang="zh-CN" altLang="en-US" dirty="0"/>
              <a:t>的元素，并设置背景颜色为</a:t>
            </a:r>
            <a:r>
              <a:rPr lang="en-US" altLang="zh-CN" dirty="0"/>
              <a:t>#FFFFED</a:t>
            </a:r>
            <a:r>
              <a:rPr lang="zh-CN" altLang="en-US" dirty="0"/>
              <a:t>，字体大小为</a:t>
            </a:r>
            <a:r>
              <a:rPr lang="en-US" altLang="zh-CN" dirty="0"/>
              <a:t>18px</a:t>
            </a:r>
            <a:endParaRPr lang="zh-CN" altLang="en-US" dirty="0"/>
          </a:p>
          <a:p>
            <a:pPr lvl="2"/>
            <a:r>
              <a:rPr lang="zh-CN" altLang="en-US" dirty="0"/>
              <a:t>使用属性选择器选择属性值里含有“</a:t>
            </a:r>
            <a:r>
              <a:rPr lang="en-US" altLang="zh-CN" dirty="0"/>
              <a:t>pass”</a:t>
            </a:r>
            <a:r>
              <a:rPr lang="zh-CN" altLang="en-US" dirty="0"/>
              <a:t>字符串的元素</a:t>
            </a:r>
            <a:endParaRPr lang="en-US" altLang="zh-CN" dirty="0"/>
          </a:p>
          <a:p>
            <a:pPr lvl="2"/>
            <a:r>
              <a:rPr lang="zh-CN" altLang="en-US" dirty="0"/>
              <a:t>使用结构伪类选择器选择</a:t>
            </a:r>
            <a:r>
              <a:rPr lang="en-US" altLang="zh-CN" dirty="0"/>
              <a:t>section</a:t>
            </a:r>
            <a:r>
              <a:rPr lang="zh-CN" altLang="en-US" dirty="0"/>
              <a:t>下面的第一张图片元素</a:t>
            </a:r>
            <a:endParaRPr lang="en-US" altLang="zh-CN" dirty="0"/>
          </a:p>
          <a:p>
            <a:pPr lvl="2"/>
            <a:r>
              <a:rPr lang="zh-CN" altLang="zh-CN" dirty="0"/>
              <a:t>使用层次选择器选择</a:t>
            </a:r>
            <a:r>
              <a:rPr lang="en-US" altLang="zh-CN" dirty="0"/>
              <a:t>section</a:t>
            </a:r>
            <a:r>
              <a:rPr lang="zh-CN" altLang="zh-CN" dirty="0"/>
              <a:t>下的</a:t>
            </a:r>
            <a:r>
              <a:rPr lang="en-US" altLang="zh-CN" dirty="0"/>
              <a:t>li</a:t>
            </a:r>
            <a:r>
              <a:rPr lang="zh-CN" altLang="zh-CN" dirty="0"/>
              <a:t>元素</a:t>
            </a:r>
            <a:endParaRPr lang="en-US" altLang="zh-CN" dirty="0"/>
          </a:p>
          <a:p>
            <a:pPr lvl="2"/>
            <a:r>
              <a:rPr lang="zh-CN" altLang="zh-CN" dirty="0"/>
              <a:t>使用层次选择器选择</a:t>
            </a:r>
            <a:r>
              <a:rPr lang="en-US" altLang="zh-CN" dirty="0"/>
              <a:t>footer</a:t>
            </a:r>
            <a:r>
              <a:rPr lang="zh-CN" altLang="zh-CN" dirty="0"/>
              <a:t>下的</a:t>
            </a:r>
            <a:r>
              <a:rPr lang="en-US" altLang="zh-CN" dirty="0"/>
              <a:t>a</a:t>
            </a:r>
            <a:r>
              <a:rPr lang="zh-CN" altLang="zh-CN" dirty="0"/>
              <a:t>元素</a:t>
            </a:r>
          </a:p>
        </p:txBody>
      </p:sp>
      <p:grpSp>
        <p:nvGrpSpPr>
          <p:cNvPr id="13" name="组合 12"/>
          <p:cNvGrpSpPr/>
          <p:nvPr/>
        </p:nvGrpSpPr>
        <p:grpSpPr>
          <a:xfrm>
            <a:off x="142844" y="879510"/>
            <a:ext cx="928694" cy="406350"/>
            <a:chOff x="3786182" y="1192962"/>
            <a:chExt cx="928694" cy="406350"/>
          </a:xfrm>
        </p:grpSpPr>
        <p:sp>
          <p:nvSpPr>
            <p:cNvPr id="15" name="TextBox 14"/>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练习</a:t>
              </a:r>
            </a:p>
          </p:txBody>
        </p:sp>
        <p:pic>
          <p:nvPicPr>
            <p:cNvPr id="16" name="Picture 2" descr="E:\设计支持\模板设计\YS.png"/>
            <p:cNvPicPr>
              <a:picLocks noChangeAspect="1" noChangeArrowheads="1"/>
            </p:cNvPicPr>
            <p:nvPr/>
          </p:nvPicPr>
          <p:blipFill>
            <a:blip r:embed="rId3"/>
            <a:srcRect/>
            <a:stretch>
              <a:fillRect/>
            </a:stretch>
          </p:blipFill>
          <p:spPr bwMode="auto">
            <a:xfrm>
              <a:off x="3786182" y="1192962"/>
              <a:ext cx="414476" cy="406350"/>
            </a:xfrm>
            <a:prstGeom prst="rect">
              <a:avLst/>
            </a:prstGeom>
            <a:noFill/>
          </p:spPr>
        </p:pic>
      </p:grpSp>
      <p:grpSp>
        <p:nvGrpSpPr>
          <p:cNvPr id="18" name="组合 17"/>
          <p:cNvGrpSpPr/>
          <p:nvPr/>
        </p:nvGrpSpPr>
        <p:grpSpPr bwMode="auto">
          <a:xfrm>
            <a:off x="3419872" y="6286896"/>
            <a:ext cx="2786063" cy="428625"/>
            <a:chOff x="3714744" y="5143512"/>
            <a:chExt cx="2786082" cy="428628"/>
          </a:xfrm>
        </p:grpSpPr>
        <p:sp>
          <p:nvSpPr>
            <p:cNvPr id="19" name="圆角矩形 18"/>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0" name="TextBox 19"/>
            <p:cNvSpPr txBox="1"/>
            <p:nvPr/>
          </p:nvSpPr>
          <p:spPr bwMode="auto">
            <a:xfrm>
              <a:off x="3962612" y="5187962"/>
              <a:ext cx="222049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pitchFamily="34" charset="-122"/>
                  <a:ea typeface="微软雅黑" panose="020B0503020204020204" pitchFamily="34" charset="-122"/>
                </a:rPr>
                <a:t>完成时间：</a:t>
              </a:r>
              <a:r>
                <a:rPr lang="en-US" altLang="zh-CN" sz="1600" b="1" spc="300" dirty="0">
                  <a:solidFill>
                    <a:srgbClr val="FBFFFE"/>
                  </a:solidFill>
                  <a:latin typeface="微软雅黑" panose="020B0503020204020204" pitchFamily="34" charset="-122"/>
                  <a:ea typeface="微软雅黑" panose="020B0503020204020204" pitchFamily="34" charset="-122"/>
                </a:rPr>
                <a:t>20</a:t>
              </a:r>
              <a:r>
                <a:rPr lang="zh-CN" altLang="en-US" sz="1600" b="1" spc="300" dirty="0">
                  <a:solidFill>
                    <a:srgbClr val="FBFFFE"/>
                  </a:solidFill>
                  <a:latin typeface="微软雅黑" panose="020B0503020204020204" pitchFamily="34" charset="-122"/>
                  <a:ea typeface="微软雅黑" panose="020B0503020204020204" pitchFamily="34" charset="-122"/>
                </a:rPr>
                <a:t>分钟</a:t>
              </a:r>
            </a:p>
          </p:txBody>
        </p:sp>
      </p:grpSp>
      <p:pic>
        <p:nvPicPr>
          <p:cNvPr id="6146" name="Picture 2" descr="C:\Users\yaling.he\Desktop\Chapter04截图\Chapter04截图\图4.34  美化网易邮箱登录页面.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152" y="-459432"/>
            <a:ext cx="7394034" cy="885192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49</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6"/>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animEffect transition="in" filter="wipe(left)">
                                      <p:cBhvr>
                                        <p:cTn id="9" dur="500"/>
                                        <p:tgtEl>
                                          <p:spTgt spid="24579">
                                            <p:txEl>
                                              <p:pRg st="1" end="1"/>
                                            </p:txEl>
                                          </p:spTgt>
                                        </p:tgtEl>
                                      </p:cBhvr>
                                    </p:animEffect>
                                  </p:childTnLst>
                                </p:cTn>
                              </p:par>
                              <p:par>
                                <p:cTn id="10" presetID="22" presetClass="entr" presetSubtype="8" fill="hold" nodeType="with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wipe(left)">
                                      <p:cBhvr>
                                        <p:cTn id="12" dur="500"/>
                                        <p:tgtEl>
                                          <p:spTgt spid="24579">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animEffect transition="in" filter="wipe(left)">
                                      <p:cBhvr>
                                        <p:cTn id="15" dur="500"/>
                                        <p:tgtEl>
                                          <p:spTgt spid="24579">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4579">
                                            <p:txEl>
                                              <p:pRg st="4" end="4"/>
                                            </p:txEl>
                                          </p:spTgt>
                                        </p:tgtEl>
                                        <p:attrNameLst>
                                          <p:attrName>style.visibility</p:attrName>
                                        </p:attrNameLst>
                                      </p:cBhvr>
                                      <p:to>
                                        <p:strVal val="visible"/>
                                      </p:to>
                                    </p:set>
                                    <p:animEffect transition="in" filter="wipe(left)">
                                      <p:cBhvr>
                                        <p:cTn id="18" dur="500"/>
                                        <p:tgtEl>
                                          <p:spTgt spid="24579">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animEffect transition="in" filter="wipe(left)">
                                      <p:cBhvr>
                                        <p:cTn id="21" dur="500"/>
                                        <p:tgtEl>
                                          <p:spTgt spid="24579">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4579">
                                            <p:txEl>
                                              <p:pRg st="6" end="6"/>
                                            </p:txEl>
                                          </p:spTgt>
                                        </p:tgtEl>
                                        <p:attrNameLst>
                                          <p:attrName>style.visibility</p:attrName>
                                        </p:attrNameLst>
                                      </p:cBhvr>
                                      <p:to>
                                        <p:strVal val="visible"/>
                                      </p:to>
                                    </p:set>
                                    <p:animEffect transition="in" filter="wipe(left)">
                                      <p:cBhvr>
                                        <p:cTn id="24" dur="500"/>
                                        <p:tgtEl>
                                          <p:spTgt spid="24579">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4579">
                                            <p:txEl>
                                              <p:pRg st="7" end="7"/>
                                            </p:txEl>
                                          </p:spTgt>
                                        </p:tgtEl>
                                        <p:attrNameLst>
                                          <p:attrName>style.visibility</p:attrName>
                                        </p:attrNameLst>
                                      </p:cBhvr>
                                      <p:to>
                                        <p:strVal val="visible"/>
                                      </p:to>
                                    </p:set>
                                    <p:animEffect transition="in" filter="wipe(left)">
                                      <p:cBhvr>
                                        <p:cTn id="27" dur="500"/>
                                        <p:tgtEl>
                                          <p:spTgt spid="24579">
                                            <p:txEl>
                                              <p:pRg st="7" end="7"/>
                                            </p:txEl>
                                          </p:spTgt>
                                        </p:tgtEl>
                                      </p:cBhvr>
                                    </p:animEffec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6876256" y="285728"/>
            <a:ext cx="2088356" cy="523220"/>
          </a:xfrm>
        </p:spPr>
        <p:txBody>
          <a:bodyPr/>
          <a:lstStyle/>
          <a:p>
            <a:r>
              <a:rPr lang="zh-CN" altLang="en-US" dirty="0"/>
              <a:t>什么是</a:t>
            </a:r>
            <a:r>
              <a:rPr lang="en-US" dirty="0"/>
              <a:t>CSS</a:t>
            </a:r>
            <a:endParaRPr lang="zh-CN" altLang="en-US" dirty="0"/>
          </a:p>
        </p:txBody>
      </p:sp>
      <p:sp>
        <p:nvSpPr>
          <p:cNvPr id="35" name="内容占位符 2"/>
          <p:cNvSpPr>
            <a:spLocks noGrp="1"/>
          </p:cNvSpPr>
          <p:nvPr>
            <p:ph idx="1"/>
          </p:nvPr>
        </p:nvSpPr>
        <p:spPr/>
        <p:txBody>
          <a:bodyPr/>
          <a:lstStyle/>
          <a:p>
            <a:r>
              <a:rPr lang="en-US" altLang="zh-CN" dirty="0"/>
              <a:t>CSS</a:t>
            </a:r>
            <a:r>
              <a:rPr lang="zh-CN" altLang="en-US" dirty="0"/>
              <a:t>的概念</a:t>
            </a:r>
            <a:endParaRPr lang="en-US" altLang="zh-CN" dirty="0"/>
          </a:p>
          <a:p>
            <a:pPr lvl="1"/>
            <a:r>
              <a:rPr lang="en-US" altLang="zh-CN" dirty="0">
                <a:solidFill>
                  <a:srgbClr val="FF0000"/>
                </a:solidFill>
              </a:rPr>
              <a:t>C</a:t>
            </a:r>
            <a:r>
              <a:rPr lang="en-US" altLang="zh-CN" dirty="0"/>
              <a:t>ascading </a:t>
            </a:r>
            <a:r>
              <a:rPr lang="en-US" altLang="zh-CN" dirty="0">
                <a:solidFill>
                  <a:srgbClr val="FF0000"/>
                </a:solidFill>
              </a:rPr>
              <a:t>S</a:t>
            </a:r>
            <a:r>
              <a:rPr lang="en-US" altLang="zh-CN" dirty="0"/>
              <a:t>tyle </a:t>
            </a:r>
            <a:r>
              <a:rPr lang="en-US" altLang="zh-CN" dirty="0">
                <a:solidFill>
                  <a:srgbClr val="FF0000"/>
                </a:solidFill>
              </a:rPr>
              <a:t>S</a:t>
            </a:r>
            <a:r>
              <a:rPr lang="en-US" altLang="zh-CN" dirty="0"/>
              <a:t>heet  </a:t>
            </a:r>
            <a:r>
              <a:rPr lang="zh-CN" altLang="en-US" dirty="0"/>
              <a:t>级联样式表</a:t>
            </a:r>
          </a:p>
          <a:p>
            <a:pPr lvl="1"/>
            <a:r>
              <a:rPr lang="zh-CN" altLang="en-US" dirty="0">
                <a:solidFill>
                  <a:srgbClr val="FF0000"/>
                </a:solidFill>
              </a:rPr>
              <a:t>表现</a:t>
            </a:r>
            <a:r>
              <a:rPr lang="en-US" altLang="zh-CN" dirty="0"/>
              <a:t>HTML</a:t>
            </a:r>
            <a:r>
              <a:rPr lang="zh-CN" altLang="en-US" dirty="0"/>
              <a:t>或</a:t>
            </a:r>
            <a:r>
              <a:rPr lang="en-US" altLang="zh-CN" dirty="0"/>
              <a:t>XHTML</a:t>
            </a:r>
            <a:r>
              <a:rPr lang="zh-CN" altLang="en-US" dirty="0"/>
              <a:t>文件样式的计算机</a:t>
            </a:r>
            <a:r>
              <a:rPr lang="zh-CN" altLang="en-US" dirty="0">
                <a:solidFill>
                  <a:srgbClr val="FF0000"/>
                </a:solidFill>
              </a:rPr>
              <a:t>语言</a:t>
            </a:r>
          </a:p>
          <a:p>
            <a:pPr lvl="2"/>
            <a:r>
              <a:rPr lang="zh-CN" altLang="en-US" dirty="0"/>
              <a:t>包括对字体、颜色、边距、高度、宽度、背景图片、网页定位等设定</a:t>
            </a:r>
          </a:p>
          <a:p>
            <a:endParaRPr lang="zh-CN" altLang="en-US" dirty="0"/>
          </a:p>
        </p:txBody>
      </p:sp>
      <p:grpSp>
        <p:nvGrpSpPr>
          <p:cNvPr id="6" name="Group 4"/>
          <p:cNvGrpSpPr/>
          <p:nvPr/>
        </p:nvGrpSpPr>
        <p:grpSpPr bwMode="auto">
          <a:xfrm>
            <a:off x="1116013" y="3286125"/>
            <a:ext cx="6888162" cy="2597150"/>
            <a:chOff x="0" y="0"/>
            <a:chExt cx="10847" cy="4090"/>
          </a:xfrm>
        </p:grpSpPr>
        <p:graphicFrame>
          <p:nvGraphicFramePr>
            <p:cNvPr id="7" name="Object 2"/>
            <p:cNvGraphicFramePr>
              <a:graphicFrameLocks noChangeAspect="1"/>
            </p:cNvGraphicFramePr>
            <p:nvPr/>
          </p:nvGraphicFramePr>
          <p:xfrm>
            <a:off x="0" y="1390"/>
            <a:ext cx="2887" cy="2700"/>
          </p:xfrm>
          <a:graphic>
            <a:graphicData uri="http://schemas.openxmlformats.org/presentationml/2006/ole">
              <mc:AlternateContent xmlns:mc="http://schemas.openxmlformats.org/markup-compatibility/2006">
                <mc:Choice xmlns:v="urn:schemas-microsoft-com:vml" Requires="v">
                  <p:oleObj spid="_x0000_s2493" showAsIcon="1" r:id="rId4" imgW="561975" imgH="523875" progId="Package">
                    <p:embed/>
                  </p:oleObj>
                </mc:Choice>
                <mc:Fallback>
                  <p:oleObj showAsIcon="1" r:id="rId4" imgW="561975" imgH="523875" progId="Package">
                    <p:embed/>
                    <p:pic>
                      <p:nvPicPr>
                        <p:cNvPr id="0" name="图片 24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90"/>
                          <a:ext cx="2887" cy="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7" y="265"/>
              <a:ext cx="6010" cy="3553"/>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9" name="Freeform 12"/>
            <p:cNvGrpSpPr/>
            <p:nvPr/>
          </p:nvGrpSpPr>
          <p:grpSpPr bwMode="auto">
            <a:xfrm>
              <a:off x="2065" y="0"/>
              <a:ext cx="2660" cy="1450"/>
              <a:chOff x="0" y="0"/>
              <a:chExt cx="1064" cy="580"/>
            </a:xfrm>
          </p:grpSpPr>
          <p:pic>
            <p:nvPicPr>
              <p:cNvPr id="10" name="Freeform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064"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rot="19800000">
                <a:off x="-26" y="85"/>
                <a:ext cx="9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baseline="-25000"/>
              </a:p>
            </p:txBody>
          </p:sp>
        </p:gr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5</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wipe(left)">
                                      <p:cBhvr>
                                        <p:cTn id="7" dur="500"/>
                                        <p:tgtEl>
                                          <p:spTgt spid="35">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animEffect transition="in" filter="wipe(left)">
                                      <p:cBhvr>
                                        <p:cTn id="11" dur="500"/>
                                        <p:tgtEl>
                                          <p:spTgt spid="35">
                                            <p:txEl>
                                              <p:pRg st="2" end="2"/>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5">
                                            <p:txEl>
                                              <p:pRg st="3" end="3"/>
                                            </p:txEl>
                                          </p:spTgt>
                                        </p:tgtEl>
                                        <p:attrNameLst>
                                          <p:attrName>style.visibility</p:attrName>
                                        </p:attrNameLst>
                                      </p:cBhvr>
                                      <p:to>
                                        <p:strVal val="visible"/>
                                      </p:to>
                                    </p:set>
                                    <p:animEffect transition="in" filter="wipe(left)">
                                      <p:cBhvr>
                                        <p:cTn id="14" dur="500"/>
                                        <p:tgtEl>
                                          <p:spTgt spid="35">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a:t>常见问题及解决办法</a:t>
            </a:r>
            <a:endParaRPr lang="en-US" altLang="zh-CN" dirty="0"/>
          </a:p>
          <a:p>
            <a:pPr eaLnBrk="1" hangingPunct="1">
              <a:defRPr/>
            </a:pPr>
            <a:r>
              <a:rPr lang="zh-CN" altLang="en-US" dirty="0"/>
              <a:t>代码规范问题</a:t>
            </a:r>
          </a:p>
          <a:p>
            <a:pPr eaLnBrk="1" hangingPunct="1">
              <a:defRPr/>
            </a:pPr>
            <a:r>
              <a:rPr lang="zh-CN" altLang="en-US" dirty="0"/>
              <a:t>调试技巧</a:t>
            </a:r>
            <a:endParaRPr lang="en-US" altLang="zh-CN" dirty="0"/>
          </a:p>
          <a:p>
            <a:pPr eaLnBrk="1" hangingPunct="1">
              <a:defRPr/>
            </a:pPr>
            <a:endParaRPr lang="zh-CN" altLang="en-US" dirty="0"/>
          </a:p>
          <a:p>
            <a:pPr eaLnBrk="1" hangingPunct="1">
              <a:defRPr/>
            </a:pPr>
            <a:endParaRPr lang="zh-CN" altLang="en-US" dirty="0"/>
          </a:p>
        </p:txBody>
      </p:sp>
      <p:sp>
        <p:nvSpPr>
          <p:cNvPr id="67587" name="Rectangle 2"/>
          <p:cNvSpPr>
            <a:spLocks noGrp="1" noChangeArrowheads="1"/>
          </p:cNvSpPr>
          <p:nvPr>
            <p:ph type="title"/>
          </p:nvPr>
        </p:nvSpPr>
        <p:spPr>
          <a:xfrm>
            <a:off x="5572125" y="285750"/>
            <a:ext cx="3392488" cy="523875"/>
          </a:xfrm>
        </p:spPr>
        <p:txBody>
          <a:bodyPr/>
          <a:lstStyle/>
          <a:p>
            <a:pPr eaLnBrk="1" hangingPunct="1"/>
            <a:r>
              <a:rPr>
                <a:solidFill>
                  <a:srgbClr val="121F55"/>
                </a:solidFill>
              </a:rPr>
              <a:t>共性问题集中讲解</a:t>
            </a:r>
          </a:p>
        </p:txBody>
      </p:sp>
      <p:grpSp>
        <p:nvGrpSpPr>
          <p:cNvPr id="67588" name="组合 29"/>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3997" y="3214688"/>
              <a:ext cx="5862712" cy="2058988"/>
              <a:chOff x="2066281" y="2227264"/>
              <a:chExt cx="5862790" cy="2059017"/>
            </a:xfrm>
          </p:grpSpPr>
          <p:grpSp>
            <p:nvGrpSpPr>
              <p:cNvPr id="67592" name="组合 19"/>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50</a:t>
            </a:fld>
            <a:r>
              <a:rPr lang="en-US" altLang="zh-CN"/>
              <a:t>/55</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7715250" y="274638"/>
            <a:ext cx="971550" cy="582612"/>
          </a:xfrm>
        </p:spPr>
        <p:txBody>
          <a:bodyPr/>
          <a:lstStyle/>
          <a:p>
            <a:pPr eaLnBrk="1" hangingPunct="1"/>
            <a:r>
              <a:rPr>
                <a:solidFill>
                  <a:srgbClr val="121F55"/>
                </a:solidFill>
              </a:rPr>
              <a:t>总结</a:t>
            </a:r>
          </a:p>
        </p:txBody>
      </p:sp>
      <p:sp>
        <p:nvSpPr>
          <p:cNvPr id="70659" name="TextBox 4"/>
          <p:cNvSpPr txBox="1">
            <a:spLocks noChangeArrowheads="1"/>
          </p:cNvSpPr>
          <p:nvPr/>
        </p:nvSpPr>
        <p:spPr bwMode="auto">
          <a:xfrm>
            <a:off x="2149475" y="1112581"/>
            <a:ext cx="609493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ea typeface="微软雅黑" panose="020B0503020204020204" pitchFamily="34" charset="-122"/>
                <a:cs typeface="Arial" panose="020B0604020202020204" pitchFamily="34" charset="0"/>
              </a:rPr>
              <a:t>CSS</a:t>
            </a:r>
            <a:r>
              <a:rPr lang="zh-CN" altLang="en-US" sz="2000" b="1" dirty="0">
                <a:ea typeface="微软雅黑" panose="020B0503020204020204" pitchFamily="34" charset="-122"/>
                <a:cs typeface="Arial" panose="020B0604020202020204" pitchFamily="34" charset="0"/>
              </a:rPr>
              <a:t>概念</a:t>
            </a:r>
            <a:endParaRPr lang="en-US" altLang="zh-CN" sz="2000" b="1" dirty="0">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r>
              <a:rPr lang="en-US" altLang="zh-CN" sz="2000" b="1" dirty="0">
                <a:solidFill>
                  <a:srgbClr val="FF0000"/>
                </a:solidFill>
                <a:ea typeface="微软雅黑" panose="020B0503020204020204" pitchFamily="34" charset="-122"/>
                <a:cs typeface="Arial" panose="020B0604020202020204" pitchFamily="34" charset="0"/>
              </a:rPr>
              <a:t>CSS</a:t>
            </a:r>
            <a:r>
              <a:rPr lang="zh-CN" altLang="en-US" sz="2000" b="1" dirty="0">
                <a:solidFill>
                  <a:srgbClr val="FF0000"/>
                </a:solidFill>
                <a:ea typeface="微软雅黑" panose="020B0503020204020204" pitchFamily="34" charset="-122"/>
                <a:cs typeface="Arial" panose="020B0604020202020204" pitchFamily="34" charset="0"/>
              </a:rPr>
              <a:t>语法规则，使用</a:t>
            </a:r>
            <a:r>
              <a:rPr lang="en-US" altLang="zh-CN" sz="2000" b="1" dirty="0">
                <a:solidFill>
                  <a:srgbClr val="FF0000"/>
                </a:solidFill>
                <a:ea typeface="微软雅黑" panose="020B0503020204020204" pitchFamily="34" charset="-122"/>
                <a:cs typeface="Arial" panose="020B0604020202020204" pitchFamily="34" charset="0"/>
              </a:rPr>
              <a:t>&lt;style&gt;</a:t>
            </a:r>
            <a:r>
              <a:rPr lang="zh-CN" altLang="en-US" sz="2000" b="1" dirty="0">
                <a:solidFill>
                  <a:srgbClr val="FF0000"/>
                </a:solidFill>
                <a:ea typeface="微软雅黑" panose="020B0503020204020204" pitchFamily="34" charset="-122"/>
                <a:cs typeface="Arial" panose="020B0604020202020204" pitchFamily="34" charset="0"/>
              </a:rPr>
              <a:t>标签引入</a:t>
            </a:r>
            <a:r>
              <a:rPr lang="en-US" altLang="zh-CN" sz="2000" b="1" dirty="0">
                <a:solidFill>
                  <a:srgbClr val="FF0000"/>
                </a:solidFill>
                <a:ea typeface="微软雅黑" panose="020B0503020204020204" pitchFamily="34" charset="-122"/>
                <a:cs typeface="Arial" panose="020B0604020202020204" pitchFamily="34" charset="0"/>
              </a:rPr>
              <a:t>CSS</a:t>
            </a:r>
            <a:r>
              <a:rPr lang="zh-CN" altLang="en-US" sz="2000" b="1" dirty="0">
                <a:solidFill>
                  <a:srgbClr val="FF0000"/>
                </a:solidFill>
                <a:ea typeface="微软雅黑" panose="020B0503020204020204" pitchFamily="34" charset="-122"/>
                <a:cs typeface="Arial" panose="020B0604020202020204" pitchFamily="34" charset="0"/>
              </a:rPr>
              <a:t>样式</a:t>
            </a:r>
            <a:endParaRPr lang="en-US" altLang="zh-CN" sz="2000" b="1" dirty="0">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r>
              <a:rPr lang="nl-NL" altLang="zh-CN" sz="2000" b="1" dirty="0">
                <a:solidFill>
                  <a:srgbClr val="FF0000"/>
                </a:solidFill>
                <a:ea typeface="微软雅黑" panose="020B0503020204020204" pitchFamily="34" charset="-122"/>
                <a:cs typeface="Arial" panose="020B0604020202020204" pitchFamily="34" charset="0"/>
              </a:rPr>
              <a:t>HTML</a:t>
            </a:r>
            <a:r>
              <a:rPr lang="zh-CN" altLang="zh-CN" sz="2000" b="1" dirty="0">
                <a:solidFill>
                  <a:srgbClr val="FF0000"/>
                </a:solidFill>
                <a:ea typeface="微软雅黑" panose="020B0503020204020204" pitchFamily="34" charset="-122"/>
                <a:cs typeface="Arial" panose="020B0604020202020204" pitchFamily="34" charset="0"/>
              </a:rPr>
              <a:t>中引入</a:t>
            </a:r>
            <a:r>
              <a:rPr lang="nl-NL" altLang="zh-CN" sz="2000" b="1" dirty="0">
                <a:solidFill>
                  <a:srgbClr val="FF0000"/>
                </a:solidFill>
                <a:ea typeface="微软雅黑" panose="020B0503020204020204" pitchFamily="34" charset="-122"/>
                <a:cs typeface="Arial" panose="020B0604020202020204" pitchFamily="34" charset="0"/>
              </a:rPr>
              <a:t>CSS</a:t>
            </a:r>
            <a:r>
              <a:rPr lang="zh-CN" altLang="zh-CN" sz="2000" b="1" dirty="0">
                <a:solidFill>
                  <a:srgbClr val="FF0000"/>
                </a:solidFill>
                <a:ea typeface="微软雅黑" panose="020B0503020204020204" pitchFamily="34" charset="-122"/>
                <a:cs typeface="Arial" panose="020B0604020202020204" pitchFamily="34" charset="0"/>
              </a:rPr>
              <a:t>样式</a:t>
            </a:r>
            <a:endParaRPr lang="en-US" altLang="zh-CN" sz="2000" b="1" dirty="0">
              <a:solidFill>
                <a:srgbClr val="FF0000"/>
              </a:solidFill>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endParaRPr lang="en-US" altLang="zh-CN" sz="2000" b="1" dirty="0">
              <a:ea typeface="微软雅黑" panose="020B0503020204020204" pitchFamily="34" charset="-122"/>
              <a:cs typeface="Arial" panose="020B0604020202020204" pitchFamily="34" charset="0"/>
            </a:endParaRPr>
          </a:p>
          <a:p>
            <a:pPr eaLnBrk="1" hangingPunct="1"/>
            <a:r>
              <a:rPr lang="nl-NL" altLang="zh-CN" sz="2000" b="1" dirty="0">
                <a:solidFill>
                  <a:srgbClr val="FF0000"/>
                </a:solidFill>
                <a:ea typeface="微软雅黑" panose="020B0503020204020204" pitchFamily="34" charset="-122"/>
                <a:cs typeface="Arial" panose="020B0604020202020204" pitchFamily="34" charset="0"/>
              </a:rPr>
              <a:t>CSS3</a:t>
            </a:r>
            <a:r>
              <a:rPr lang="zh-CN" altLang="zh-CN" sz="2000" b="1" dirty="0">
                <a:solidFill>
                  <a:srgbClr val="FF0000"/>
                </a:solidFill>
                <a:ea typeface="微软雅黑" panose="020B0503020204020204" pitchFamily="34" charset="-122"/>
                <a:cs typeface="Arial" panose="020B0604020202020204" pitchFamily="34" charset="0"/>
              </a:rPr>
              <a:t>的选择器</a:t>
            </a:r>
            <a:endParaRPr lang="en-US" altLang="zh-CN" sz="2000" b="1" dirty="0">
              <a:solidFill>
                <a:srgbClr val="FF0000"/>
              </a:solidFill>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p:txBody>
      </p:sp>
      <p:sp>
        <p:nvSpPr>
          <p:cNvPr id="70660" name="AutoShape 3"/>
          <p:cNvSpPr/>
          <p:nvPr/>
        </p:nvSpPr>
        <p:spPr bwMode="auto">
          <a:xfrm>
            <a:off x="3419872" y="916335"/>
            <a:ext cx="179388" cy="704850"/>
          </a:xfrm>
          <a:prstGeom prst="leftBrace">
            <a:avLst>
              <a:gd name="adj1" fmla="val 61885"/>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pitchFamily="2" charset="-122"/>
            </a:endParaRPr>
          </a:p>
        </p:txBody>
      </p:sp>
      <p:sp>
        <p:nvSpPr>
          <p:cNvPr id="70662" name="TextBox 12"/>
          <p:cNvSpPr txBox="1">
            <a:spLocks noChangeArrowheads="1"/>
          </p:cNvSpPr>
          <p:nvPr/>
        </p:nvSpPr>
        <p:spPr bwMode="auto">
          <a:xfrm>
            <a:off x="3491880" y="839034"/>
            <a:ext cx="20272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ea typeface="微软雅黑" panose="020B0503020204020204" pitchFamily="34" charset="-122"/>
                <a:cs typeface="Arial" panose="020B0604020202020204" pitchFamily="34" charset="0"/>
              </a:rPr>
              <a:t>CSS</a:t>
            </a:r>
            <a:r>
              <a:rPr lang="zh-CN" altLang="en-US" sz="1600" b="1" dirty="0">
                <a:ea typeface="微软雅黑" panose="020B0503020204020204" pitchFamily="34" charset="-122"/>
                <a:cs typeface="Arial" panose="020B0604020202020204" pitchFamily="34" charset="0"/>
              </a:rPr>
              <a:t>在网页中的应用</a:t>
            </a:r>
            <a:endParaRPr lang="en-US" altLang="zh-CN" sz="1600" b="1" dirty="0">
              <a:ea typeface="微软雅黑" panose="020B0503020204020204" pitchFamily="34" charset="-122"/>
              <a:cs typeface="Arial" panose="020B0604020202020204" pitchFamily="34" charset="0"/>
            </a:endParaRPr>
          </a:p>
          <a:p>
            <a:pPr eaLnBrk="1" hangingPunct="1"/>
            <a:r>
              <a:rPr lang="en-US" altLang="zh-CN" sz="1600" b="1" dirty="0">
                <a:ea typeface="微软雅黑" panose="020B0503020204020204" pitchFamily="34" charset="-122"/>
                <a:cs typeface="Arial" panose="020B0604020202020204" pitchFamily="34" charset="0"/>
              </a:rPr>
              <a:t>CSS</a:t>
            </a:r>
            <a:r>
              <a:rPr lang="zh-CN" altLang="zh-CN" sz="1600" b="1" dirty="0">
                <a:ea typeface="微软雅黑" panose="020B0503020204020204" pitchFamily="34" charset="-122"/>
                <a:cs typeface="Arial" panose="020B0604020202020204" pitchFamily="34" charset="0"/>
              </a:rPr>
              <a:t>的发展史</a:t>
            </a:r>
            <a:endParaRPr lang="en-US" altLang="zh-CN" sz="1600" b="1" dirty="0">
              <a:ea typeface="微软雅黑" panose="020B0503020204020204" pitchFamily="34" charset="-122"/>
              <a:cs typeface="Arial" panose="020B0604020202020204" pitchFamily="34" charset="0"/>
            </a:endParaRPr>
          </a:p>
          <a:p>
            <a:pPr eaLnBrk="1" hangingPunct="1"/>
            <a:r>
              <a:rPr lang="en-US" altLang="zh-CN" sz="1600" b="1" dirty="0">
                <a:ea typeface="微软雅黑" panose="020B0503020204020204" pitchFamily="34" charset="-122"/>
                <a:cs typeface="Arial" panose="020B0604020202020204" pitchFamily="34" charset="0"/>
              </a:rPr>
              <a:t>CSS</a:t>
            </a:r>
            <a:r>
              <a:rPr lang="zh-CN" altLang="zh-CN" sz="1600" b="1" dirty="0">
                <a:ea typeface="微软雅黑" panose="020B0503020204020204" pitchFamily="34" charset="-122"/>
                <a:cs typeface="Arial" panose="020B0604020202020204" pitchFamily="34" charset="0"/>
              </a:rPr>
              <a:t>的优势</a:t>
            </a:r>
            <a:endParaRPr lang="zh-CN" altLang="en-US" sz="1600" b="1" dirty="0">
              <a:ea typeface="微软雅黑" panose="020B0503020204020204" pitchFamily="34" charset="-122"/>
              <a:cs typeface="Arial" panose="020B0604020202020204" pitchFamily="34" charset="0"/>
            </a:endParaRPr>
          </a:p>
        </p:txBody>
      </p:sp>
      <p:sp>
        <p:nvSpPr>
          <p:cNvPr id="70663" name="AutoShape 3"/>
          <p:cNvSpPr/>
          <p:nvPr/>
        </p:nvSpPr>
        <p:spPr bwMode="auto">
          <a:xfrm>
            <a:off x="3944887" y="3800760"/>
            <a:ext cx="214313" cy="1841500"/>
          </a:xfrm>
          <a:prstGeom prst="leftBrace">
            <a:avLst>
              <a:gd name="adj1" fmla="val 62177"/>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pitchFamily="2" charset="-122"/>
            </a:endParaRPr>
          </a:p>
        </p:txBody>
      </p:sp>
      <p:sp>
        <p:nvSpPr>
          <p:cNvPr id="70664" name="TextBox 15"/>
          <p:cNvSpPr txBox="1">
            <a:spLocks noChangeArrowheads="1"/>
          </p:cNvSpPr>
          <p:nvPr/>
        </p:nvSpPr>
        <p:spPr bwMode="auto">
          <a:xfrm>
            <a:off x="0" y="2884934"/>
            <a:ext cx="1819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ea typeface="微软雅黑" panose="020B0503020204020204" pitchFamily="34" charset="-122"/>
                <a:cs typeface="Arial" panose="020B0604020202020204" pitchFamily="34" charset="0"/>
              </a:rPr>
              <a:t>初识</a:t>
            </a:r>
            <a:r>
              <a:rPr lang="en-US" altLang="zh-CN" sz="2000" b="1" dirty="0">
                <a:ea typeface="微软雅黑" panose="020B0503020204020204" pitchFamily="34" charset="-122"/>
                <a:cs typeface="Arial" panose="020B0604020202020204" pitchFamily="34" charset="0"/>
              </a:rPr>
              <a:t>CSS3</a:t>
            </a:r>
          </a:p>
        </p:txBody>
      </p:sp>
      <p:sp>
        <p:nvSpPr>
          <p:cNvPr id="70665" name="AutoShape 3"/>
          <p:cNvSpPr/>
          <p:nvPr/>
        </p:nvSpPr>
        <p:spPr bwMode="auto">
          <a:xfrm>
            <a:off x="1836738" y="1268761"/>
            <a:ext cx="312737" cy="3452750"/>
          </a:xfrm>
          <a:prstGeom prst="leftBrace">
            <a:avLst>
              <a:gd name="adj1" fmla="val 62112"/>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pitchFamily="2" charset="-122"/>
            </a:endParaRPr>
          </a:p>
        </p:txBody>
      </p:sp>
      <p:sp>
        <p:nvSpPr>
          <p:cNvPr id="12" name="AutoShape 3"/>
          <p:cNvSpPr/>
          <p:nvPr/>
        </p:nvSpPr>
        <p:spPr bwMode="auto">
          <a:xfrm>
            <a:off x="4788024" y="2724150"/>
            <a:ext cx="179388" cy="704850"/>
          </a:xfrm>
          <a:prstGeom prst="leftBrace">
            <a:avLst>
              <a:gd name="adj1" fmla="val 61885"/>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pitchFamily="2" charset="-122"/>
            </a:endParaRPr>
          </a:p>
        </p:txBody>
      </p:sp>
      <p:sp>
        <p:nvSpPr>
          <p:cNvPr id="13" name="TextBox 12"/>
          <p:cNvSpPr txBox="1">
            <a:spLocks noChangeArrowheads="1"/>
          </p:cNvSpPr>
          <p:nvPr/>
        </p:nvSpPr>
        <p:spPr bwMode="auto">
          <a:xfrm>
            <a:off x="4967412" y="2564904"/>
            <a:ext cx="20272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ea typeface="微软雅黑" panose="020B0503020204020204" pitchFamily="34" charset="-122"/>
                <a:cs typeface="Arial" panose="020B0604020202020204" pitchFamily="34" charset="0"/>
              </a:rPr>
              <a:t>行内样式</a:t>
            </a:r>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内部样式</a:t>
            </a:r>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外部样式</a:t>
            </a:r>
            <a:endParaRPr lang="en-US" altLang="zh-CN" sz="1600" b="1" dirty="0">
              <a:ea typeface="微软雅黑" panose="020B0503020204020204" pitchFamily="34" charset="-122"/>
              <a:cs typeface="Arial" panose="020B0604020202020204" pitchFamily="34" charset="0"/>
            </a:endParaRPr>
          </a:p>
          <a:p>
            <a:pPr eaLnBrk="1" hangingPunct="1"/>
            <a:r>
              <a:rPr lang="en-US" altLang="zh-CN" sz="1600" b="1" dirty="0">
                <a:ea typeface="微软雅黑" panose="020B0503020204020204" pitchFamily="34" charset="-122"/>
                <a:cs typeface="Arial" panose="020B0604020202020204" pitchFamily="34" charset="0"/>
              </a:rPr>
              <a:t>3</a:t>
            </a:r>
            <a:r>
              <a:rPr lang="zh-CN" altLang="en-US" sz="1600" b="1" dirty="0">
                <a:ea typeface="微软雅黑" panose="020B0503020204020204" pitchFamily="34" charset="-122"/>
                <a:cs typeface="Arial" panose="020B0604020202020204" pitchFamily="34" charset="0"/>
              </a:rPr>
              <a:t>中样式的优先级</a:t>
            </a:r>
          </a:p>
        </p:txBody>
      </p:sp>
      <p:sp>
        <p:nvSpPr>
          <p:cNvPr id="14" name="TextBox 13"/>
          <p:cNvSpPr txBox="1">
            <a:spLocks noChangeArrowheads="1"/>
          </p:cNvSpPr>
          <p:nvPr/>
        </p:nvSpPr>
        <p:spPr bwMode="auto">
          <a:xfrm>
            <a:off x="4144466" y="3936680"/>
            <a:ext cx="20272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ea typeface="微软雅黑" panose="020B0503020204020204" pitchFamily="34" charset="-122"/>
                <a:cs typeface="Arial" panose="020B0604020202020204" pitchFamily="34" charset="0"/>
              </a:rPr>
              <a:t>基本选择器</a:t>
            </a:r>
            <a:endParaRPr lang="en-US" altLang="zh-CN" sz="1600" b="1" dirty="0">
              <a:ea typeface="微软雅黑" panose="020B0503020204020204" pitchFamily="34" charset="-122"/>
              <a:cs typeface="Arial" panose="020B0604020202020204" pitchFamily="34" charset="0"/>
            </a:endParaRPr>
          </a:p>
          <a:p>
            <a:pPr eaLnBrk="1" hangingPunct="1"/>
            <a:endParaRPr lang="en-US" altLang="zh-CN" sz="1600" b="1" dirty="0">
              <a:ea typeface="微软雅黑" panose="020B0503020204020204" pitchFamily="34" charset="-122"/>
              <a:cs typeface="Arial" panose="020B0604020202020204" pitchFamily="34" charset="0"/>
            </a:endParaRPr>
          </a:p>
          <a:p>
            <a:pPr eaLnBrk="1" hangingPunct="1"/>
            <a:endParaRPr lang="en-US" altLang="zh-CN" sz="1600" b="1" dirty="0">
              <a:ea typeface="微软雅黑" panose="020B0503020204020204" pitchFamily="34" charset="-122"/>
              <a:cs typeface="Arial" panose="020B0604020202020204" pitchFamily="34" charset="0"/>
            </a:endParaRPr>
          </a:p>
          <a:p>
            <a:pPr eaLnBrk="1" hangingPunct="1"/>
            <a:endParaRPr lang="en-US" altLang="zh-CN" sz="1600" b="1" dirty="0">
              <a:ea typeface="微软雅黑" panose="020B0503020204020204" pitchFamily="34" charset="-122"/>
              <a:cs typeface="Arial" panose="020B0604020202020204" pitchFamily="34" charset="0"/>
            </a:endParaRPr>
          </a:p>
          <a:p>
            <a:pPr eaLnBrk="1" hangingPunct="1"/>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高级选择器</a:t>
            </a:r>
          </a:p>
        </p:txBody>
      </p:sp>
      <p:sp>
        <p:nvSpPr>
          <p:cNvPr id="15" name="AutoShape 3"/>
          <p:cNvSpPr/>
          <p:nvPr/>
        </p:nvSpPr>
        <p:spPr bwMode="auto">
          <a:xfrm>
            <a:off x="5327947" y="3800760"/>
            <a:ext cx="179388" cy="852376"/>
          </a:xfrm>
          <a:prstGeom prst="leftBrace">
            <a:avLst>
              <a:gd name="adj1" fmla="val 61885"/>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pitchFamily="2" charset="-122"/>
            </a:endParaRPr>
          </a:p>
        </p:txBody>
      </p:sp>
      <p:sp>
        <p:nvSpPr>
          <p:cNvPr id="16" name="TextBox 15"/>
          <p:cNvSpPr txBox="1">
            <a:spLocks noChangeArrowheads="1"/>
          </p:cNvSpPr>
          <p:nvPr/>
        </p:nvSpPr>
        <p:spPr bwMode="auto">
          <a:xfrm>
            <a:off x="5436096" y="3719934"/>
            <a:ext cx="20272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ea typeface="微软雅黑" panose="020B0503020204020204" pitchFamily="34" charset="-122"/>
                <a:cs typeface="Arial" panose="020B0604020202020204" pitchFamily="34" charset="0"/>
              </a:rPr>
              <a:t>标签选择器</a:t>
            </a:r>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类选择器</a:t>
            </a:r>
            <a:endParaRPr lang="en-US" altLang="zh-CN" sz="1600" b="1" dirty="0">
              <a:ea typeface="微软雅黑" panose="020B0503020204020204" pitchFamily="34" charset="-122"/>
              <a:cs typeface="Arial" panose="020B0604020202020204" pitchFamily="34" charset="0"/>
            </a:endParaRPr>
          </a:p>
          <a:p>
            <a:pPr eaLnBrk="1" hangingPunct="1"/>
            <a:r>
              <a:rPr lang="en-US" altLang="zh-CN" sz="1600" b="1" dirty="0">
                <a:ea typeface="微软雅黑" panose="020B0503020204020204" pitchFamily="34" charset="-122"/>
                <a:cs typeface="Arial" panose="020B0604020202020204" pitchFamily="34" charset="0"/>
              </a:rPr>
              <a:t>ID</a:t>
            </a:r>
            <a:r>
              <a:rPr lang="zh-CN" altLang="en-US" sz="1600" b="1" dirty="0">
                <a:ea typeface="微软雅黑" panose="020B0503020204020204" pitchFamily="34" charset="-122"/>
                <a:cs typeface="Arial" panose="020B0604020202020204" pitchFamily="34" charset="0"/>
              </a:rPr>
              <a:t>选择器</a:t>
            </a:r>
            <a:endParaRPr lang="en-US" altLang="zh-CN" sz="1600" b="1" dirty="0">
              <a:ea typeface="微软雅黑" panose="020B0503020204020204" pitchFamily="34" charset="-122"/>
              <a:cs typeface="Arial" panose="020B0604020202020204" pitchFamily="34" charset="0"/>
            </a:endParaRPr>
          </a:p>
          <a:p>
            <a:pPr eaLnBrk="1" hangingPunct="1"/>
            <a:r>
              <a:rPr lang="en-US" altLang="zh-CN" sz="1600" b="1" dirty="0">
                <a:ea typeface="微软雅黑" panose="020B0503020204020204" pitchFamily="34" charset="-122"/>
                <a:cs typeface="Arial" panose="020B0604020202020204" pitchFamily="34" charset="0"/>
              </a:rPr>
              <a:t>3</a:t>
            </a:r>
            <a:r>
              <a:rPr lang="zh-CN" altLang="en-US" sz="1600" b="1" dirty="0">
                <a:ea typeface="微软雅黑" panose="020B0503020204020204" pitchFamily="34" charset="-122"/>
                <a:cs typeface="Arial" panose="020B0604020202020204" pitchFamily="34" charset="0"/>
              </a:rPr>
              <a:t>中选择器的优先级</a:t>
            </a:r>
          </a:p>
        </p:txBody>
      </p:sp>
      <p:sp>
        <p:nvSpPr>
          <p:cNvPr id="17" name="AutoShape 3"/>
          <p:cNvSpPr/>
          <p:nvPr/>
        </p:nvSpPr>
        <p:spPr bwMode="auto">
          <a:xfrm>
            <a:off x="5295700" y="4937410"/>
            <a:ext cx="179388" cy="704850"/>
          </a:xfrm>
          <a:prstGeom prst="leftBrace">
            <a:avLst>
              <a:gd name="adj1" fmla="val 61885"/>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pitchFamily="2" charset="-122"/>
            </a:endParaRPr>
          </a:p>
        </p:txBody>
      </p:sp>
      <p:sp>
        <p:nvSpPr>
          <p:cNvPr id="18" name="TextBox 17"/>
          <p:cNvSpPr txBox="1">
            <a:spLocks noChangeArrowheads="1"/>
          </p:cNvSpPr>
          <p:nvPr/>
        </p:nvSpPr>
        <p:spPr bwMode="auto">
          <a:xfrm>
            <a:off x="5537373" y="4874336"/>
            <a:ext cx="20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ea typeface="微软雅黑" panose="020B0503020204020204" pitchFamily="34" charset="-122"/>
                <a:cs typeface="Arial" panose="020B0604020202020204" pitchFamily="34" charset="0"/>
              </a:rPr>
              <a:t>层次选择器</a:t>
            </a:r>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结构伪类选择器</a:t>
            </a:r>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属性选择器</a:t>
            </a:r>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51</a:t>
            </a:fld>
            <a:r>
              <a:rPr lang="en-US" altLang="zh-CN"/>
              <a:t>/55</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84368" y="285728"/>
            <a:ext cx="1080244" cy="523220"/>
          </a:xfrm>
        </p:spPr>
        <p:txBody>
          <a:bodyPr/>
          <a:lstStyle/>
          <a:p>
            <a:r>
              <a:rPr lang="zh-CN" altLang="en-US"/>
              <a:t>作业</a:t>
            </a:r>
            <a:endParaRPr lang="zh-CN" altLang="en-US" dirty="0"/>
          </a:p>
        </p:txBody>
      </p:sp>
      <p:sp>
        <p:nvSpPr>
          <p:cNvPr id="3" name="内容占位符 2"/>
          <p:cNvSpPr>
            <a:spLocks noGrp="1"/>
          </p:cNvSpPr>
          <p:nvPr>
            <p:ph idx="1"/>
          </p:nvPr>
        </p:nvSpPr>
        <p:spPr/>
        <p:txBody>
          <a:bodyPr/>
          <a:lstStyle/>
          <a:p>
            <a:pPr lvl="0"/>
            <a:r>
              <a:rPr lang="zh-CN" altLang="en-US" dirty="0"/>
              <a:t>课后作业</a:t>
            </a:r>
            <a:endParaRPr lang="en-US" dirty="0"/>
          </a:p>
          <a:p>
            <a:pPr lvl="1"/>
            <a:r>
              <a:rPr lang="zh-CN" altLang="en-US" dirty="0">
                <a:solidFill>
                  <a:srgbClr val="FF0000"/>
                </a:solidFill>
              </a:rPr>
              <a:t>教员备课时根据班级情况在此添加内容，应区分必做、选做内容，以满足不同层次学员的需求</a:t>
            </a:r>
            <a:endParaRPr lang="en-US" altLang="zh-CN" dirty="0">
              <a:solidFill>
                <a:srgbClr val="FF0000"/>
              </a:solidFill>
            </a:endParaRPr>
          </a:p>
          <a:p>
            <a:pPr lvl="1"/>
            <a:endParaRPr lang="zh-CN" altLang="en-US" dirty="0"/>
          </a:p>
          <a:p>
            <a:pPr marL="457200" lvl="1" indent="0">
              <a:buNone/>
            </a:pPr>
            <a:endParaRPr lang="en-US" altLang="zh-CN" dirty="0"/>
          </a:p>
        </p:txBody>
      </p:sp>
      <p:sp>
        <p:nvSpPr>
          <p:cNvPr id="4" name="灯片编号占位符 3"/>
          <p:cNvSpPr>
            <a:spLocks noGrp="1"/>
          </p:cNvSpPr>
          <p:nvPr>
            <p:ph type="sldNum" sz="quarter" idx="10"/>
          </p:nvPr>
        </p:nvSpPr>
        <p:spPr/>
        <p:txBody>
          <a:bodyPr/>
          <a:lstStyle/>
          <a:p>
            <a:pPr>
              <a:defRPr/>
            </a:pPr>
            <a:fld id="{A6BFE9AD-FDCB-49EE-8AAC-4269F814AA90}" type="slidenum">
              <a:rPr lang="zh-CN" altLang="en-US" smtClean="0"/>
              <a:t>52</a:t>
            </a:fld>
            <a:r>
              <a:rPr lang="en-US" altLang="zh-CN"/>
              <a:t>/55</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6"/>
          <p:cNvPicPr>
            <a:picLocks noChangeAspect="1"/>
          </p:cNvPicPr>
          <p:nvPr/>
        </p:nvPicPr>
        <p:blipFill>
          <a:blip r:embed="rId3"/>
          <a:stretch>
            <a:fillRect/>
          </a:stretch>
        </p:blipFill>
        <p:spPr>
          <a:xfrm>
            <a:off x="1316038" y="1176338"/>
            <a:ext cx="6638925" cy="3705225"/>
          </a:xfrm>
          <a:prstGeom prst="rect">
            <a:avLst/>
          </a:prstGeom>
          <a:noFill/>
          <a:ln w="9525">
            <a:noFill/>
          </a:ln>
        </p:spPr>
      </p:pic>
      <p:sp>
        <p:nvSpPr>
          <p:cNvPr id="116738" name="矩形 4"/>
          <p:cNvSpPr/>
          <p:nvPr/>
        </p:nvSpPr>
        <p:spPr>
          <a:xfrm>
            <a:off x="2378075" y="5445125"/>
            <a:ext cx="5576888" cy="812800"/>
          </a:xfrm>
          <a:prstGeom prst="rect">
            <a:avLst/>
          </a:prstGeom>
          <a:solidFill>
            <a:srgbClr val="003894">
              <a:alpha val="69019"/>
            </a:srgbClr>
          </a:solidFill>
          <a:ln w="9525">
            <a:noFill/>
          </a:ln>
        </p:spPr>
        <p:txBody>
          <a:bodyPr lIns="360045" tIns="46990" rIns="90170" bIns="46990" anchor="ctr"/>
          <a:lstStyle/>
          <a:p>
            <a:pPr algn="ctr"/>
            <a:r>
              <a:rPr lang="zh-CN" altLang="en-US" sz="3600" b="1" dirty="0">
                <a:solidFill>
                  <a:srgbClr val="FFFFFF"/>
                </a:solidFill>
                <a:latin typeface="Arial Black" panose="020B0A04020102020204" pitchFamily="34" charset="0"/>
                <a:ea typeface="微软雅黑" panose="020B0503020204020204" pitchFamily="34" charset="-122"/>
              </a:rPr>
              <a:t>谢谢，我们一直在努力！</a:t>
            </a:r>
          </a:p>
        </p:txBody>
      </p:sp>
      <p:pic>
        <p:nvPicPr>
          <p:cNvPr id="116739" name="图片 90114" descr="盛邦升华职业教育二维码"/>
          <p:cNvPicPr>
            <a:picLocks noChangeAspect="1"/>
          </p:cNvPicPr>
          <p:nvPr/>
        </p:nvPicPr>
        <p:blipFill>
          <a:blip r:embed="rId4"/>
          <a:stretch>
            <a:fillRect/>
          </a:stretch>
        </p:blipFill>
        <p:spPr>
          <a:xfrm>
            <a:off x="1316038" y="5391468"/>
            <a:ext cx="938212" cy="938212"/>
          </a:xfrm>
          <a:prstGeom prst="rect">
            <a:avLst/>
          </a:prstGeom>
          <a:noFill/>
          <a:ln w="9525">
            <a:noFill/>
          </a:ln>
        </p:spPr>
      </p:pic>
      <p:sp>
        <p:nvSpPr>
          <p:cNvPr id="116740" name="文本框 90115"/>
          <p:cNvSpPr txBox="1"/>
          <p:nvPr/>
        </p:nvSpPr>
        <p:spPr>
          <a:xfrm>
            <a:off x="2378075" y="4652963"/>
            <a:ext cx="5861050" cy="457200"/>
          </a:xfrm>
          <a:prstGeom prst="rect">
            <a:avLst/>
          </a:prstGeom>
          <a:noFill/>
          <a:ln w="9525">
            <a:noFill/>
          </a:ln>
        </p:spPr>
        <p:txBody>
          <a:bodyPr anchor="t">
            <a:spAutoFit/>
          </a:bodyPr>
          <a:lstStyle/>
          <a:p>
            <a:r>
              <a:rPr lang="zh-CN" altLang="en-US" b="1" dirty="0">
                <a:solidFill>
                  <a:srgbClr val="FF0000"/>
                </a:solidFill>
                <a:latin typeface="Calibri" panose="020F0502020204030204" pitchFamily="34" charset="0"/>
                <a:ea typeface="微软雅黑" panose="020B0503020204020204" pitchFamily="34" charset="-122"/>
              </a:rPr>
              <a:t>网站：</a:t>
            </a:r>
            <a:r>
              <a:rPr lang="en-US" altLang="zh-CN" b="1" dirty="0">
                <a:solidFill>
                  <a:srgbClr val="FF0000"/>
                </a:solidFill>
                <a:latin typeface="Calibri" panose="020F0502020204030204" pitchFamily="34" charset="0"/>
                <a:ea typeface="微软雅黑" panose="020B0503020204020204" pitchFamily="34" charset="-122"/>
              </a:rPr>
              <a:t>www.ss-vet.com</a:t>
            </a:r>
            <a:r>
              <a:rPr lang="zh-CN" altLang="en-US" b="1" dirty="0">
                <a:solidFill>
                  <a:srgbClr val="FF0000"/>
                </a:solidFill>
                <a:latin typeface="Calibri" panose="020F0502020204030204" pitchFamily="34" charset="0"/>
                <a:ea typeface="微软雅黑" panose="020B0503020204020204" pitchFamily="34" charset="-122"/>
              </a:rPr>
              <a:t> 微信号：ss-vet</a:t>
            </a:r>
            <a:endParaRPr lang="zh-CN" altLang="en-US" dirty="0">
              <a:solidFill>
                <a:srgbClr val="FF0000"/>
              </a:solidFill>
              <a:latin typeface="Arial" panose="020B0604020202020204" pitchFamily="34" charset="0"/>
              <a:ea typeface="微软雅黑" panose="020B0503020204020204" pitchFamily="34" charset="-122"/>
            </a:endParaRPr>
          </a:p>
        </p:txBody>
      </p:sp>
      <p:sp>
        <p:nvSpPr>
          <p:cNvPr id="5126" name="Rectangle 2"/>
          <p:cNvSpPr>
            <a:spLocks noGrp="1"/>
          </p:cNvSpPr>
          <p:nvPr/>
        </p:nvSpPr>
        <p:spPr>
          <a:xfrm>
            <a:off x="4156075" y="167005"/>
            <a:ext cx="4781550" cy="584200"/>
          </a:xfrm>
          <a:prstGeom prst="rect">
            <a:avLst/>
          </a:prstGeom>
          <a:noFill/>
          <a:ln w="9525">
            <a:noFill/>
          </a:ln>
        </p:spPr>
        <p:txBody>
          <a:bodyPr lIns="90170" tIns="46990" rIns="90170" bIns="46990" anchor="t"/>
          <a:lstStyle/>
          <a:p>
            <a:pPr marL="342900" indent="-342900" algn="r">
              <a:lnSpc>
                <a:spcPct val="80000"/>
              </a:lnSpc>
              <a:spcBef>
                <a:spcPct val="20000"/>
              </a:spcBef>
            </a:pPr>
            <a:r>
              <a:rPr lang="zh-CN" altLang="en-US" sz="2200" dirty="0">
                <a:solidFill>
                  <a:srgbClr val="FF0000"/>
                </a:solidFill>
                <a:latin typeface="Arial" panose="020B0604020202020204" pitchFamily="34" charset="0"/>
                <a:ea typeface="黑体" panose="02010609060101010101" pitchFamily="2" charset="-122"/>
              </a:rPr>
              <a:t>北京盛邦升华信息技术服务有限公司</a:t>
            </a:r>
          </a:p>
        </p:txBody>
      </p:sp>
      <p:pic>
        <p:nvPicPr>
          <p:cNvPr id="2" name="图片 1" descr="图片1"/>
          <p:cNvPicPr>
            <a:picLocks noChangeAspect="1"/>
          </p:cNvPicPr>
          <p:nvPr/>
        </p:nvPicPr>
        <p:blipFill>
          <a:blip r:embed="rId5"/>
          <a:stretch>
            <a:fillRect/>
          </a:stretch>
        </p:blipFill>
        <p:spPr>
          <a:xfrm>
            <a:off x="85090" y="-26035"/>
            <a:ext cx="1804035" cy="623570"/>
          </a:xfrm>
          <a:prstGeom prst="rect">
            <a:avLst/>
          </a:prstGeom>
        </p:spPr>
      </p:pic>
    </p:spTree>
  </p:cSld>
  <p:clrMapOvr>
    <a:masterClrMapping/>
  </p:clrMapOvr>
  <p:transition>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5292080" y="70285"/>
            <a:ext cx="3672532" cy="954107"/>
          </a:xfrm>
        </p:spPr>
        <p:txBody>
          <a:bodyPr/>
          <a:lstStyle/>
          <a:p>
            <a:r>
              <a:rPr lang="en-US" altLang="zh-CN" dirty="0"/>
              <a:t>CSS</a:t>
            </a:r>
            <a:r>
              <a:rPr lang="zh-CN" altLang="en-US" dirty="0"/>
              <a:t>在网页中的应用</a:t>
            </a:r>
            <a:endParaRPr lang="en-US" altLang="zh-CN" dirty="0"/>
          </a:p>
        </p:txBody>
      </p:sp>
      <p:pic>
        <p:nvPicPr>
          <p:cNvPr id="3076" name="Picture 4" descr="C:\Users\yaling.he\Desktop\Chapter04截图\Chapter04截图\图4.5.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119" y="1024796"/>
            <a:ext cx="3021012" cy="454818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6</a:t>
            </a:fld>
            <a:r>
              <a:rPr lang="en-US" altLang="zh-CN"/>
              <a:t>/55</a:t>
            </a:r>
            <a:endParaRPr lang="zh-CN" altLang="en-US" dirty="0"/>
          </a:p>
        </p:txBody>
      </p:sp>
      <p:pic>
        <p:nvPicPr>
          <p:cNvPr id="4" name="内容占位符 3"/>
          <p:cNvPicPr>
            <a:picLocks noGrp="1" noChangeAspect="1"/>
          </p:cNvPicPr>
          <p:nvPr>
            <p:ph idx="1"/>
          </p:nvPr>
        </p:nvPicPr>
        <p:blipFill>
          <a:blip r:embed="rId4"/>
          <a:stretch>
            <a:fillRect/>
          </a:stretch>
        </p:blipFill>
        <p:spPr>
          <a:xfrm>
            <a:off x="159385" y="1159510"/>
            <a:ext cx="4713605" cy="2282825"/>
          </a:xfrm>
          <a:prstGeom prst="rect">
            <a:avLst/>
          </a:prstGeom>
        </p:spPr>
      </p:pic>
      <p:pic>
        <p:nvPicPr>
          <p:cNvPr id="5" name="图片 4"/>
          <p:cNvPicPr>
            <a:picLocks noChangeAspect="1"/>
          </p:cNvPicPr>
          <p:nvPr/>
        </p:nvPicPr>
        <p:blipFill>
          <a:blip r:embed="rId5"/>
          <a:stretch>
            <a:fillRect/>
          </a:stretch>
        </p:blipFill>
        <p:spPr>
          <a:xfrm>
            <a:off x="1526540" y="3799205"/>
            <a:ext cx="5323840"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wipe(left)">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6444208" y="70285"/>
            <a:ext cx="2520404" cy="954107"/>
          </a:xfrm>
        </p:spPr>
        <p:txBody>
          <a:bodyPr/>
          <a:lstStyle/>
          <a:p>
            <a:r>
              <a:rPr lang="en-US" altLang="zh-CN" dirty="0"/>
              <a:t>CSS</a:t>
            </a:r>
            <a:r>
              <a:rPr lang="zh-CN" altLang="en-US" dirty="0"/>
              <a:t>的发展史</a:t>
            </a:r>
          </a:p>
        </p:txBody>
      </p:sp>
      <p:sp>
        <p:nvSpPr>
          <p:cNvPr id="35" name="内容占位符 2"/>
          <p:cNvSpPr>
            <a:spLocks noGrp="1"/>
          </p:cNvSpPr>
          <p:nvPr>
            <p:ph idx="1"/>
          </p:nvPr>
        </p:nvSpPr>
        <p:spPr/>
        <p:txBody>
          <a:bodyPr/>
          <a:lstStyle/>
          <a:p>
            <a:endParaRPr lang="zh-CN" altLang="en-US" dirty="0"/>
          </a:p>
        </p:txBody>
      </p:sp>
      <p:pic>
        <p:nvPicPr>
          <p:cNvPr id="6" name="内容占位符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96752"/>
            <a:ext cx="8242300"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5"/>
          <p:cNvSpPr>
            <a:spLocks noChangeArrowheads="1"/>
          </p:cNvSpPr>
          <p:nvPr/>
        </p:nvSpPr>
        <p:spPr bwMode="auto">
          <a:xfrm>
            <a:off x="4071938" y="2071688"/>
            <a:ext cx="1643062" cy="1143000"/>
          </a:xfrm>
          <a:prstGeom prst="rect">
            <a:avLst/>
          </a:prstGeom>
          <a:noFill/>
          <a:ln w="25400" cmpd="sng">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8" name="矩形 5"/>
          <p:cNvSpPr>
            <a:spLocks noChangeArrowheads="1"/>
          </p:cNvSpPr>
          <p:nvPr/>
        </p:nvSpPr>
        <p:spPr bwMode="auto">
          <a:xfrm>
            <a:off x="6012160" y="4365104"/>
            <a:ext cx="1643062" cy="1143000"/>
          </a:xfrm>
          <a:prstGeom prst="rect">
            <a:avLst/>
          </a:prstGeom>
          <a:noFill/>
          <a:ln w="25400" cmpd="sng">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7</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6876256" y="285728"/>
            <a:ext cx="2088356" cy="523220"/>
          </a:xfrm>
        </p:spPr>
        <p:txBody>
          <a:bodyPr/>
          <a:lstStyle/>
          <a:p>
            <a:r>
              <a:rPr lang="en-US"/>
              <a:t>CSS</a:t>
            </a:r>
            <a:r>
              <a:rPr lang="zh-CN" altLang="en-US"/>
              <a:t>的优势</a:t>
            </a:r>
            <a:endParaRPr lang="zh-CN" altLang="en-US" dirty="0"/>
          </a:p>
        </p:txBody>
      </p:sp>
      <p:sp>
        <p:nvSpPr>
          <p:cNvPr id="35" name="内容占位符 2"/>
          <p:cNvSpPr>
            <a:spLocks noGrp="1"/>
          </p:cNvSpPr>
          <p:nvPr>
            <p:ph idx="1"/>
          </p:nvPr>
        </p:nvSpPr>
        <p:spPr/>
        <p:txBody>
          <a:bodyPr/>
          <a:lstStyle/>
          <a:p>
            <a:r>
              <a:rPr lang="zh-CN" altLang="en-US"/>
              <a:t>内容与表现分离</a:t>
            </a:r>
          </a:p>
          <a:p>
            <a:r>
              <a:rPr lang="zh-CN" altLang="en-US"/>
              <a:t>网页的表现统一，容易修改</a:t>
            </a:r>
          </a:p>
          <a:p>
            <a:r>
              <a:rPr lang="zh-CN" altLang="en-US"/>
              <a:t>丰富的样式，使得页面布局更加灵活</a:t>
            </a:r>
          </a:p>
          <a:p>
            <a:r>
              <a:rPr lang="zh-CN" altLang="en-US"/>
              <a:t>减少网页的代码量，增加网页的浏览速度，节省网络带宽</a:t>
            </a:r>
          </a:p>
          <a:p>
            <a:r>
              <a:rPr lang="zh-CN" altLang="en-US"/>
              <a:t>运用独立于页面的</a:t>
            </a:r>
            <a:r>
              <a:rPr lang="en-US" altLang="zh-CN"/>
              <a:t>CSS</a:t>
            </a:r>
            <a:r>
              <a:rPr lang="zh-CN" altLang="en-US"/>
              <a:t>，有利于网页被搜索引擎收录</a:t>
            </a:r>
            <a:endParaRPr lang="zh-CN" altLang="en-US" dirty="0"/>
          </a:p>
        </p:txBody>
      </p:sp>
      <p:sp>
        <p:nvSpPr>
          <p:cNvPr id="2" name="灯片编号占位符 1"/>
          <p:cNvSpPr>
            <a:spLocks noGrp="1"/>
          </p:cNvSpPr>
          <p:nvPr>
            <p:ph type="sldNum" sz="quarter" idx="10"/>
          </p:nvPr>
        </p:nvSpPr>
        <p:spPr/>
        <p:txBody>
          <a:bodyPr/>
          <a:lstStyle/>
          <a:p>
            <a:pPr>
              <a:defRPr/>
            </a:pPr>
            <a:fld id="{A6BFE9AD-FDCB-49EE-8AAC-4269F814AA90}" type="slidenum">
              <a:rPr lang="zh-CN" altLang="en-US" smtClean="0"/>
              <a:t>8</a:t>
            </a:fld>
            <a:r>
              <a:rPr lang="en-US" altLang="zh-CN"/>
              <a:t>/55</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3"/>
          <p:cNvSpPr>
            <a:spLocks noChangeArrowheads="1"/>
          </p:cNvSpPr>
          <p:nvPr/>
        </p:nvSpPr>
        <p:spPr bwMode="auto">
          <a:xfrm>
            <a:off x="1285852" y="2500306"/>
            <a:ext cx="2500330" cy="133882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a:lnSpc>
                <a:spcPct val="150000"/>
              </a:lnSpc>
            </a:pPr>
            <a:r>
              <a:rPr lang="zh-CN" altLang="en-US" b="1" dirty="0"/>
              <a:t>选择器 </a:t>
            </a:r>
            <a:r>
              <a:rPr lang="en-US" altLang="zh-CN" b="1" dirty="0"/>
              <a:t>{ </a:t>
            </a:r>
            <a:r>
              <a:rPr lang="zh-CN" altLang="en-US" b="1" dirty="0"/>
              <a:t>声明</a:t>
            </a:r>
            <a:r>
              <a:rPr lang="en-US" altLang="zh-CN" b="1" dirty="0"/>
              <a:t>1;</a:t>
            </a:r>
          </a:p>
          <a:p>
            <a:pPr algn="l">
              <a:lnSpc>
                <a:spcPct val="150000"/>
              </a:lnSpc>
            </a:pPr>
            <a:r>
              <a:rPr lang="zh-CN" altLang="en-US" b="1" dirty="0"/>
              <a:t>              声明</a:t>
            </a:r>
            <a:r>
              <a:rPr lang="en-US" altLang="zh-CN" b="1" dirty="0"/>
              <a:t>2;</a:t>
            </a:r>
          </a:p>
          <a:p>
            <a:pPr algn="l">
              <a:lnSpc>
                <a:spcPct val="150000"/>
              </a:lnSpc>
            </a:pPr>
            <a:r>
              <a:rPr lang="en-US" altLang="zh-CN" b="1" dirty="0"/>
              <a:t>              ……  }</a:t>
            </a:r>
            <a:endParaRPr lang="zh-CN" altLang="en-US" b="1" dirty="0"/>
          </a:p>
        </p:txBody>
      </p:sp>
      <p:sp>
        <p:nvSpPr>
          <p:cNvPr id="20482" name="标题 1"/>
          <p:cNvSpPr>
            <a:spLocks noGrp="1"/>
          </p:cNvSpPr>
          <p:nvPr>
            <p:ph type="title"/>
          </p:nvPr>
        </p:nvSpPr>
        <p:spPr>
          <a:xfrm>
            <a:off x="5679289" y="285728"/>
            <a:ext cx="3285323" cy="523220"/>
          </a:xfrm>
        </p:spPr>
        <p:txBody>
          <a:bodyPr/>
          <a:lstStyle/>
          <a:p>
            <a:r>
              <a:rPr lang="en-US" altLang="zh-CN"/>
              <a:t>CSS</a:t>
            </a:r>
            <a:r>
              <a:rPr lang="zh-CN" altLang="en-US"/>
              <a:t>的基本语法</a:t>
            </a:r>
            <a:r>
              <a:rPr lang="en-US" altLang="zh-CN"/>
              <a:t>2-1</a:t>
            </a:r>
            <a:endParaRPr lang="zh-CN" altLang="en-US" dirty="0"/>
          </a:p>
        </p:txBody>
      </p:sp>
      <p:sp>
        <p:nvSpPr>
          <p:cNvPr id="20483" name="内容占位符 2"/>
          <p:cNvSpPr>
            <a:spLocks noGrp="1"/>
          </p:cNvSpPr>
          <p:nvPr>
            <p:ph idx="1"/>
          </p:nvPr>
        </p:nvSpPr>
        <p:spPr/>
        <p:txBody>
          <a:bodyPr/>
          <a:lstStyle/>
          <a:p>
            <a:r>
              <a:rPr lang="en-US" altLang="zh-CN"/>
              <a:t>CSS</a:t>
            </a:r>
            <a:r>
              <a:rPr lang="zh-CN" altLang="en-US"/>
              <a:t>基本语法结构</a:t>
            </a:r>
            <a:endParaRPr lang="en-US" altLang="zh-CN"/>
          </a:p>
          <a:p>
            <a:endParaRPr lang="zh-CN" altLang="en-US" dirty="0"/>
          </a:p>
        </p:txBody>
      </p:sp>
      <p:grpSp>
        <p:nvGrpSpPr>
          <p:cNvPr id="29" name="组合 71"/>
          <p:cNvGrpSpPr/>
          <p:nvPr/>
        </p:nvGrpSpPr>
        <p:grpSpPr>
          <a:xfrm>
            <a:off x="142844" y="2071678"/>
            <a:ext cx="1000132" cy="400110"/>
            <a:chOff x="1000100" y="1801286"/>
            <a:chExt cx="1000132" cy="400110"/>
          </a:xfrm>
        </p:grpSpPr>
        <p:pic>
          <p:nvPicPr>
            <p:cNvPr id="30" name="Picture 3" descr="E:\设计支持\模板设计\YF.png"/>
            <p:cNvPicPr>
              <a:picLocks noChangeAspect="1" noChangeArrowheads="1"/>
            </p:cNvPicPr>
            <p:nvPr/>
          </p:nvPicPr>
          <p:blipFill>
            <a:blip r:embed="rId3"/>
            <a:srcRect/>
            <a:stretch>
              <a:fillRect/>
            </a:stretch>
          </p:blipFill>
          <p:spPr bwMode="auto">
            <a:xfrm>
              <a:off x="1000100" y="1806293"/>
              <a:ext cx="422603" cy="390096"/>
            </a:xfrm>
            <a:prstGeom prst="rect">
              <a:avLst/>
            </a:prstGeom>
            <a:noFill/>
          </p:spPr>
        </p:pic>
        <p:sp>
          <p:nvSpPr>
            <p:cNvPr id="31" name="TextBox 30"/>
            <p:cNvSpPr txBox="1"/>
            <p:nvPr/>
          </p:nvSpPr>
          <p:spPr>
            <a:xfrm>
              <a:off x="1299399" y="1801286"/>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语法</a:t>
              </a:r>
            </a:p>
          </p:txBody>
        </p:sp>
      </p:grpSp>
      <p:sp>
        <p:nvSpPr>
          <p:cNvPr id="32" name="AutoShape 3"/>
          <p:cNvSpPr>
            <a:spLocks noChangeArrowheads="1"/>
          </p:cNvSpPr>
          <p:nvPr/>
        </p:nvSpPr>
        <p:spPr bwMode="auto">
          <a:xfrm>
            <a:off x="4500562" y="3000372"/>
            <a:ext cx="3406771" cy="1532727"/>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h1 {</a:t>
            </a:r>
          </a:p>
          <a:p>
            <a:pPr algn="l"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	font-size:12px;</a:t>
            </a:r>
          </a:p>
          <a:p>
            <a:pPr algn="l"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	color:#F00;</a:t>
            </a:r>
          </a:p>
          <a:p>
            <a:pPr algn="l"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a:t>
            </a:r>
            <a:endParaRPr lang="zh-CN" altLang="zh-CN" b="1" dirty="0">
              <a:solidFill>
                <a:schemeClr val="accent5">
                  <a:lumMod val="10000"/>
                </a:schemeClr>
              </a:solidFill>
              <a:latin typeface="+mn-lt"/>
            </a:endParaRPr>
          </a:p>
        </p:txBody>
      </p:sp>
      <p:sp>
        <p:nvSpPr>
          <p:cNvPr id="33" name="AutoShape 14"/>
          <p:cNvSpPr>
            <a:spLocks noChangeArrowheads="1"/>
          </p:cNvSpPr>
          <p:nvPr/>
        </p:nvSpPr>
        <p:spPr bwMode="auto">
          <a:xfrm>
            <a:off x="4227412" y="2000240"/>
            <a:ext cx="916092"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选择器</a:t>
            </a:r>
          </a:p>
        </p:txBody>
      </p:sp>
      <p:cxnSp>
        <p:nvCxnSpPr>
          <p:cNvPr id="36" name="直接箭头连接符 35"/>
          <p:cNvCxnSpPr>
            <a:stCxn id="33" idx="2"/>
          </p:cNvCxnSpPr>
          <p:nvPr/>
        </p:nvCxnSpPr>
        <p:spPr>
          <a:xfrm rot="16200000" flipH="1">
            <a:off x="4339275" y="2755046"/>
            <a:ext cx="734387" cy="42020"/>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41" name="AutoShape 14"/>
          <p:cNvSpPr>
            <a:spLocks noChangeArrowheads="1"/>
          </p:cNvSpPr>
          <p:nvPr/>
        </p:nvSpPr>
        <p:spPr bwMode="auto">
          <a:xfrm>
            <a:off x="6286512" y="4714884"/>
            <a:ext cx="916092"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声明</a:t>
            </a:r>
          </a:p>
        </p:txBody>
      </p:sp>
      <p:cxnSp>
        <p:nvCxnSpPr>
          <p:cNvPr id="42" name="直接箭头连接符 41"/>
          <p:cNvCxnSpPr>
            <a:stCxn id="41" idx="0"/>
          </p:cNvCxnSpPr>
          <p:nvPr/>
        </p:nvCxnSpPr>
        <p:spPr>
          <a:xfrm rot="16200000" flipV="1">
            <a:off x="6015469" y="3985795"/>
            <a:ext cx="1000132" cy="458046"/>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cxnSp>
        <p:nvCxnSpPr>
          <p:cNvPr id="45" name="直接连接符 44"/>
          <p:cNvCxnSpPr/>
          <p:nvPr/>
        </p:nvCxnSpPr>
        <p:spPr bwMode="auto">
          <a:xfrm>
            <a:off x="5000628" y="3714752"/>
            <a:ext cx="1643074"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6" name="直接连接符 45"/>
          <p:cNvCxnSpPr/>
          <p:nvPr/>
        </p:nvCxnSpPr>
        <p:spPr bwMode="auto">
          <a:xfrm>
            <a:off x="5072066" y="4071942"/>
            <a:ext cx="1214446" cy="1174"/>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0" name="直接箭头连接符 49"/>
          <p:cNvCxnSpPr>
            <a:stCxn id="41" idx="0"/>
          </p:cNvCxnSpPr>
          <p:nvPr/>
        </p:nvCxnSpPr>
        <p:spPr>
          <a:xfrm rot="16200000" flipV="1">
            <a:off x="5872593" y="3842919"/>
            <a:ext cx="642942" cy="1100988"/>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52" name="AutoShape 14"/>
          <p:cNvSpPr>
            <a:spLocks noChangeArrowheads="1"/>
          </p:cNvSpPr>
          <p:nvPr/>
        </p:nvSpPr>
        <p:spPr bwMode="auto">
          <a:xfrm>
            <a:off x="5214942" y="2357430"/>
            <a:ext cx="687228"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属性</a:t>
            </a:r>
          </a:p>
        </p:txBody>
      </p:sp>
      <p:cxnSp>
        <p:nvCxnSpPr>
          <p:cNvPr id="53" name="直接箭头连接符 52"/>
          <p:cNvCxnSpPr>
            <a:stCxn id="52" idx="2"/>
          </p:cNvCxnSpPr>
          <p:nvPr/>
        </p:nvCxnSpPr>
        <p:spPr>
          <a:xfrm rot="16200000" flipH="1">
            <a:off x="5198152" y="3126457"/>
            <a:ext cx="734385" cy="13576"/>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sp>
        <p:nvSpPr>
          <p:cNvPr id="55" name="AutoShape 14"/>
          <p:cNvSpPr>
            <a:spLocks noChangeArrowheads="1"/>
          </p:cNvSpPr>
          <p:nvPr/>
        </p:nvSpPr>
        <p:spPr bwMode="auto">
          <a:xfrm>
            <a:off x="5956474" y="2357430"/>
            <a:ext cx="453407" cy="408623"/>
          </a:xfrm>
          <a:prstGeom prst="wedgeRoundRectCallout">
            <a:avLst>
              <a:gd name="adj1" fmla="val -50108"/>
              <a:gd name="adj2" fmla="val -539"/>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2" charset="-122"/>
              </a:rPr>
              <a:t>值</a:t>
            </a:r>
          </a:p>
        </p:txBody>
      </p:sp>
      <p:cxnSp>
        <p:nvCxnSpPr>
          <p:cNvPr id="56" name="直接箭头连接符 55"/>
          <p:cNvCxnSpPr>
            <a:stCxn id="55" idx="2"/>
          </p:cNvCxnSpPr>
          <p:nvPr/>
        </p:nvCxnSpPr>
        <p:spPr>
          <a:xfrm rot="16200000" flipH="1">
            <a:off x="5881229" y="3068002"/>
            <a:ext cx="734384" cy="130486"/>
          </a:xfrm>
          <a:prstGeom prst="straightConnector1">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cxnSp>
      <p:grpSp>
        <p:nvGrpSpPr>
          <p:cNvPr id="58" name="组合 57"/>
          <p:cNvGrpSpPr/>
          <p:nvPr/>
        </p:nvGrpSpPr>
        <p:grpSpPr>
          <a:xfrm>
            <a:off x="214305" y="4929198"/>
            <a:ext cx="843709" cy="400110"/>
            <a:chOff x="3786182" y="3143248"/>
            <a:chExt cx="843709" cy="400110"/>
          </a:xfrm>
        </p:grpSpPr>
        <p:sp>
          <p:nvSpPr>
            <p:cNvPr id="59" name="TextBox 58"/>
            <p:cNvSpPr txBox="1"/>
            <p:nvPr/>
          </p:nvSpPr>
          <p:spPr>
            <a:xfrm>
              <a:off x="3929058" y="3143248"/>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a:solidFill>
                    <a:schemeClr val="tx1"/>
                  </a:solidFill>
                  <a:latin typeface="黑体" panose="02010609060101010101" pitchFamily="2" charset="-122"/>
                  <a:ea typeface="黑体" panose="02010609060101010101" pitchFamily="2" charset="-122"/>
                </a:rPr>
                <a:t>经验</a:t>
              </a:r>
            </a:p>
          </p:txBody>
        </p:sp>
        <p:pic>
          <p:nvPicPr>
            <p:cNvPr id="60" name="Picture 1" descr="C:\Users\meng.zhang\Desktop\ACCP7.0模版图标规范\未命名-1.png"/>
            <p:cNvPicPr>
              <a:picLocks noChangeAspect="1" noChangeArrowheads="1"/>
            </p:cNvPicPr>
            <p:nvPr/>
          </p:nvPicPr>
          <p:blipFill>
            <a:blip r:embed="rId4"/>
            <a:srcRect/>
            <a:stretch>
              <a:fillRect/>
            </a:stretch>
          </p:blipFill>
          <p:spPr bwMode="auto">
            <a:xfrm>
              <a:off x="3786182" y="3174234"/>
              <a:ext cx="230326" cy="338139"/>
            </a:xfrm>
            <a:prstGeom prst="rect">
              <a:avLst/>
            </a:prstGeom>
            <a:noFill/>
          </p:spPr>
        </p:pic>
      </p:grpSp>
      <p:grpSp>
        <p:nvGrpSpPr>
          <p:cNvPr id="2" name="组合 1"/>
          <p:cNvGrpSpPr/>
          <p:nvPr/>
        </p:nvGrpSpPr>
        <p:grpSpPr>
          <a:xfrm>
            <a:off x="1214414" y="5149127"/>
            <a:ext cx="6858048" cy="1137387"/>
            <a:chOff x="1214414" y="5149127"/>
            <a:chExt cx="6858048" cy="1137387"/>
          </a:xfrm>
        </p:grpSpPr>
        <p:sp>
          <p:nvSpPr>
            <p:cNvPr id="57" name="AutoShape 4"/>
            <p:cNvSpPr>
              <a:spLocks noChangeArrowheads="1"/>
            </p:cNvSpPr>
            <p:nvPr/>
          </p:nvSpPr>
          <p:spPr bwMode="auto">
            <a:xfrm>
              <a:off x="1214414" y="5429264"/>
              <a:ext cx="6858048" cy="857250"/>
            </a:xfrm>
            <a:prstGeom prst="roundRect">
              <a:avLst>
                <a:gd name="adj" fmla="val 1157"/>
              </a:avLst>
            </a:prstGeom>
            <a:solidFill>
              <a:schemeClr val="accent1">
                <a:lumMod val="20000"/>
                <a:lumOff val="80000"/>
              </a:schemeClr>
            </a:solidFill>
            <a:ln w="19050">
              <a:solidFill>
                <a:schemeClr val="accent1"/>
              </a:solidFill>
            </a:ln>
          </p:spPr>
          <p:txBody>
            <a:bodyPr anchor="ctr"/>
            <a:lstStyle/>
            <a:p>
              <a:r>
                <a:rPr lang="en-US" altLang="zh-CN" b="1" dirty="0">
                  <a:latin typeface="微软雅黑" panose="020B0503020204020204" pitchFamily="34" charset="-122"/>
                  <a:ea typeface="微软雅黑" panose="020B0503020204020204" pitchFamily="34" charset="-122"/>
                </a:rPr>
                <a:t>CSS</a:t>
              </a:r>
              <a:r>
                <a:rPr lang="zh-CN" altLang="en-US" b="1" dirty="0">
                  <a:latin typeface="微软雅黑" panose="020B0503020204020204" pitchFamily="34" charset="-122"/>
                  <a:ea typeface="微软雅黑" panose="020B0503020204020204" pitchFamily="34" charset="-122"/>
                </a:rPr>
                <a:t>的最后一条声明后的“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可写可不写，但是，基于</a:t>
              </a:r>
              <a:r>
                <a:rPr lang="en-US" altLang="zh-CN" b="1" dirty="0">
                  <a:latin typeface="微软雅黑" panose="020B0503020204020204" pitchFamily="34" charset="-122"/>
                  <a:ea typeface="微软雅黑" panose="020B0503020204020204" pitchFamily="34" charset="-122"/>
                </a:rPr>
                <a:t>W3C</a:t>
              </a:r>
              <a:r>
                <a:rPr lang="zh-CN" altLang="en-US" b="1" dirty="0">
                  <a:latin typeface="微软雅黑" panose="020B0503020204020204" pitchFamily="34" charset="-122"/>
                  <a:ea typeface="微软雅黑" panose="020B0503020204020204" pitchFamily="34" charset="-122"/>
                </a:rPr>
                <a:t>标准规范考虑，建议最后一条声明的结束“</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都要写上</a:t>
              </a:r>
            </a:p>
          </p:txBody>
        </p:sp>
        <p:sp>
          <p:nvSpPr>
            <p:cNvPr id="28" name="AutoShape 4"/>
            <p:cNvSpPr>
              <a:spLocks noChangeArrowheads="1"/>
            </p:cNvSpPr>
            <p:nvPr/>
          </p:nvSpPr>
          <p:spPr bwMode="gray">
            <a:xfrm>
              <a:off x="7715274" y="5149127"/>
              <a:ext cx="357188" cy="360362"/>
            </a:xfrm>
            <a:prstGeom prst="ellipse">
              <a:avLst/>
            </a:prstGeom>
            <a:solidFill>
              <a:schemeClr val="bg1"/>
            </a:solidFill>
            <a:ln w="19050">
              <a:solidFill>
                <a:schemeClr val="accent1"/>
              </a:solidFill>
              <a:round/>
            </a:ln>
          </p:spPr>
          <p:txBody>
            <a:bodyPr anchor="ctr"/>
            <a:lstStyle/>
            <a:p>
              <a:pPr algn="ctr"/>
              <a:r>
                <a:rPr lang="en-US" altLang="zh-CN" sz="2000" b="1">
                  <a:solidFill>
                    <a:srgbClr val="0C83B8"/>
                  </a:solidFill>
                  <a:latin typeface="微软雅黑" panose="020B0503020204020204" pitchFamily="34" charset="-122"/>
                  <a:ea typeface="微软雅黑" panose="020B0503020204020204" pitchFamily="34" charset="-122"/>
                </a:rPr>
                <a:t>!</a:t>
              </a:r>
            </a:p>
          </p:txBody>
        </p:sp>
      </p:grpSp>
      <p:sp>
        <p:nvSpPr>
          <p:cNvPr id="3" name="灯片编号占位符 2"/>
          <p:cNvSpPr>
            <a:spLocks noGrp="1"/>
          </p:cNvSpPr>
          <p:nvPr>
            <p:ph type="sldNum" sz="quarter" idx="10"/>
          </p:nvPr>
        </p:nvSpPr>
        <p:spPr/>
        <p:txBody>
          <a:bodyPr/>
          <a:lstStyle/>
          <a:p>
            <a:pPr>
              <a:defRPr/>
            </a:pPr>
            <a:fld id="{A6BFE9AD-FDCB-49EE-8AAC-4269F814AA90}" type="slidenum">
              <a:rPr lang="zh-CN" altLang="en-US" smtClean="0"/>
              <a:t>9</a:t>
            </a:fld>
            <a:r>
              <a:rPr lang="en-US" altLang="zh-CN"/>
              <a:t>/55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down)">
                                      <p:cBhvr>
                                        <p:cTn id="31" dur="500"/>
                                        <p:tgtEl>
                                          <p:spTgt spid="42"/>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down)">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up)">
                                      <p:cBhvr>
                                        <p:cTn id="43" dur="500"/>
                                        <p:tgtEl>
                                          <p:spTgt spid="5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8" fill="hold"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left)">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1" grpId="0" animBg="1"/>
      <p:bldP spid="52" grpId="0" animBg="1"/>
      <p:bldP spid="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12363bb6-5654-498d-aefb-58d5073249e7"/>
  <p:tag name="COMMONDATA" val="eyJoZGlkIjoiNTQwOWM4YmM0NGRlYWNhZTgxNGI1ZjIzODc0OTlhNjk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63,&quot;width&quot;:554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1e6bb3e-2273-4256-a463-92cae92ad6f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5d725a1-ade1-4ad3-a1bd-a40c733d0ab8}"/>
</p:tagLst>
</file>

<file path=ppt/theme/theme1.xml><?xml version="1.0" encoding="utf-8"?>
<a:theme xmlns:a="http://schemas.openxmlformats.org/drawingml/2006/main" name="模板">
  <a:themeElements>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a:spPr>
      <a:bodyPr/>
      <a:lstStyle>
        <a:defPPr>
          <a:defRPr/>
        </a:defPPr>
      </a:lstStyle>
      <a:style>
        <a:lnRef idx="3">
          <a:schemeClr val="accent1"/>
        </a:lnRef>
        <a:fillRef idx="0">
          <a:schemeClr val="accent1"/>
        </a:fillRef>
        <a:effectRef idx="2">
          <a:schemeClr val="accent1"/>
        </a:effectRef>
        <a:fontRef idx="minor">
          <a:schemeClr val="tx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4450</Words>
  <Application>Microsoft Office PowerPoint</Application>
  <PresentationFormat>全屏显示(4:3)</PresentationFormat>
  <Paragraphs>736</Paragraphs>
  <Slides>53</Slides>
  <Notes>52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3" baseType="lpstr">
      <vt:lpstr>黑体</vt:lpstr>
      <vt:lpstr>微软雅黑</vt:lpstr>
      <vt:lpstr>Arial</vt:lpstr>
      <vt:lpstr>Arial Black</vt:lpstr>
      <vt:lpstr>Calibri</vt:lpstr>
      <vt:lpstr>Tahoma</vt:lpstr>
      <vt:lpstr>Times New Roman</vt:lpstr>
      <vt:lpstr>Wingdings</vt:lpstr>
      <vt:lpstr>模板</vt:lpstr>
      <vt:lpstr>Package</vt:lpstr>
      <vt:lpstr>PowerPoint 演示文稿</vt:lpstr>
      <vt:lpstr>回顾与作业点评</vt:lpstr>
      <vt:lpstr>本章任务</vt:lpstr>
      <vt:lpstr>本章目标</vt:lpstr>
      <vt:lpstr>什么是CSS</vt:lpstr>
      <vt:lpstr>CSS在网页中的应用</vt:lpstr>
      <vt:lpstr>CSS的发展史</vt:lpstr>
      <vt:lpstr>CSS的优势</vt:lpstr>
      <vt:lpstr>CSS的基本语法2-1</vt:lpstr>
      <vt:lpstr>CSS的基本语法2-2</vt:lpstr>
      <vt:lpstr>HTML中引入CSS样式7-1</vt:lpstr>
      <vt:lpstr>HTML中引入CSS样式7-2</vt:lpstr>
      <vt:lpstr>HTML中引入CSS样式7-3</vt:lpstr>
      <vt:lpstr>HTML中引入CSS样式7-4</vt:lpstr>
      <vt:lpstr>HTML中引入CSS样式7-5</vt:lpstr>
      <vt:lpstr>HTML中引入CSS样式7-6</vt:lpstr>
      <vt:lpstr>HTML中引入CSS样式7-7</vt:lpstr>
      <vt:lpstr>CSS样式优先级</vt:lpstr>
      <vt:lpstr>学员操作—制作《望庐山瀑布》</vt:lpstr>
      <vt:lpstr>共性问题集中讲解</vt:lpstr>
      <vt:lpstr>CSS3基本选择器3-1</vt:lpstr>
      <vt:lpstr>CSS3基本选择器3-2</vt:lpstr>
      <vt:lpstr>CSS3基本选择器3-3</vt:lpstr>
      <vt:lpstr>小结</vt:lpstr>
      <vt:lpstr>基本选择器的优先级</vt:lpstr>
      <vt:lpstr>学员操作—制作影视简介</vt:lpstr>
      <vt:lpstr>共性问题集中讲解</vt:lpstr>
      <vt:lpstr>CSS的高级选择器</vt:lpstr>
      <vt:lpstr>层次选择器</vt:lpstr>
      <vt:lpstr>后代选择器</vt:lpstr>
      <vt:lpstr>子选择器</vt:lpstr>
      <vt:lpstr>相邻兄弟选择器</vt:lpstr>
      <vt:lpstr>通用兄弟选择器</vt:lpstr>
      <vt:lpstr>结构伪类选择器3-1</vt:lpstr>
      <vt:lpstr>学员操作—制作开心餐厅页面</vt:lpstr>
      <vt:lpstr>共性问题集中讲解</vt:lpstr>
      <vt:lpstr>结构伪类选择器3-2</vt:lpstr>
      <vt:lpstr>结构伪类选择器3-3</vt:lpstr>
      <vt:lpstr>小结</vt:lpstr>
      <vt:lpstr>学员操作—制作爱奇异视频播放列表</vt:lpstr>
      <vt:lpstr>共性问题集中讲解</vt:lpstr>
      <vt:lpstr>属性选择器</vt:lpstr>
      <vt:lpstr>E[attr]属性选择器</vt:lpstr>
      <vt:lpstr>E[attr=val]属性选择器</vt:lpstr>
      <vt:lpstr>E[attr=val]属性选择器</vt:lpstr>
      <vt:lpstr>E[attr*=val]属性选择器</vt:lpstr>
      <vt:lpstr>E[attr^=val]属性选择器</vt:lpstr>
      <vt:lpstr>E[attr$=val]属性选择器</vt:lpstr>
      <vt:lpstr>学员操作—美化网易邮箱登录页面</vt:lpstr>
      <vt:lpstr>共性问题集中讲解</vt:lpstr>
      <vt:lpstr>总结</vt:lpstr>
      <vt:lpstr>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SU YangFei</cp:lastModifiedBy>
  <cp:revision>1265</cp:revision>
  <dcterms:created xsi:type="dcterms:W3CDTF">2006-03-08T06:55:00Z</dcterms:created>
  <dcterms:modified xsi:type="dcterms:W3CDTF">2022-11-17T07:25:10Z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67BAC3CAFD8D4BE885C05C3070784152</vt:lpwstr>
  </property>
</Properties>
</file>